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6858000" cx="12192000"/>
  <p:notesSz cx="6858000" cy="9144000"/>
  <p:embeddedFontLst>
    <p:embeddedFont>
      <p:font typeface="Open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4" roundtripDataSignature="AMtx7mjJmksysce8/8W24GEc+UDvQ/3f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E4FC774-E095-4EAD-AFED-D5271173F342}">
  <a:tblStyle styleId="{AE4FC774-E095-4EAD-AFED-D5271173F342}"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BF1E8"/>
          </a:solidFill>
        </a:fill>
      </a:tcStyle>
    </a:wholeTbl>
    <a:band1H>
      <a:tcTxStyle/>
      <a:tcStyle>
        <a:fill>
          <a:solidFill>
            <a:srgbClr val="D4E2CE"/>
          </a:solidFill>
        </a:fill>
      </a:tcStyle>
    </a:band1H>
    <a:band2H>
      <a:tcTxStyle/>
    </a:band2H>
    <a:band1V>
      <a:tcTxStyle/>
      <a:tcStyle>
        <a:fill>
          <a:solidFill>
            <a:srgbClr val="D4E2CE"/>
          </a:solidFill>
        </a:fill>
      </a:tcStyle>
    </a:band1V>
    <a:band2V>
      <a:tcTxStyle/>
    </a:band2V>
    <a:lastCol>
      <a:tcTxStyle b="on" i="off">
        <a:font>
          <a:latin typeface="Calibri"/>
          <a:ea typeface="Calibri"/>
          <a:cs typeface="Calibri"/>
        </a:font>
        <a:schemeClr val="lt1"/>
      </a:tcTxStyle>
      <a:tcStyle>
        <a:fill>
          <a:solidFill>
            <a:schemeClr val="accent6"/>
          </a:solidFill>
        </a:fill>
      </a:tcStyle>
    </a:lastCol>
    <a:firstCol>
      <a:tcTxStyle b="on" i="off">
        <a:font>
          <a:latin typeface="Calibri"/>
          <a:ea typeface="Calibri"/>
          <a:cs typeface="Calibri"/>
        </a:font>
        <a:schemeClr val="lt1"/>
      </a:tcTxStyle>
      <a:tcStyle>
        <a:fill>
          <a:solidFill>
            <a:schemeClr val="accent6"/>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6"/>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6"/>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bold.fntdata"/><Relationship Id="rId50" Type="http://schemas.openxmlformats.org/officeDocument/2006/relationships/font" Target="fonts/OpenSans-regular.fntdata"/><Relationship Id="rId53" Type="http://schemas.openxmlformats.org/officeDocument/2006/relationships/font" Target="fonts/OpenSans-boldItalic.fntdata"/><Relationship Id="rId52"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54"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66bf374ad4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66bf374ad4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166bf374ad4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6e7ecf4383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16e7ecf4383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67efbc1f8c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67efbc1f8c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167efbc1f8c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6e7ecf438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6e7ecf438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16e7ecf438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E"/>
              <a:t>QUESTION 14.7 = 0.2 g of copper </a:t>
            </a:r>
            <a:endParaRPr/>
          </a:p>
        </p:txBody>
      </p:sp>
      <p:sp>
        <p:nvSpPr>
          <p:cNvPr id="231" name="Google Shape;23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6f7722e901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16f7722e901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6f7722e90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g16f7722e90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a:solidFill>
                <a:srgbClr val="333333"/>
              </a:solidFill>
              <a:latin typeface="Open Sans"/>
              <a:ea typeface="Open Sans"/>
              <a:cs typeface="Open Sans"/>
              <a:sym typeface="Open Sans"/>
            </a:endParaRPr>
          </a:p>
          <a:p>
            <a:pPr indent="0" lvl="0" marL="0" rtl="0" algn="l">
              <a:spcBef>
                <a:spcPts val="0"/>
              </a:spcBef>
              <a:spcAft>
                <a:spcPts val="0"/>
              </a:spcAft>
              <a:buNone/>
            </a:pPr>
            <a:r>
              <a:rPr b="0" i="0" lang="en-IE">
                <a:solidFill>
                  <a:srgbClr val="202124"/>
                </a:solidFill>
                <a:latin typeface="arial"/>
                <a:ea typeface="arial"/>
                <a:cs typeface="arial"/>
                <a:sym typeface="arial"/>
              </a:rPr>
              <a:t>What are 5 chemical changes?</a:t>
            </a:r>
            <a:endParaRPr/>
          </a:p>
          <a:p>
            <a:pPr indent="0" lvl="0" marL="0" rtl="0" algn="l">
              <a:spcBef>
                <a:spcPts val="0"/>
              </a:spcBef>
              <a:spcAft>
                <a:spcPts val="0"/>
              </a:spcAft>
              <a:buNone/>
            </a:pPr>
            <a:r>
              <a:rPr b="0" i="0" lang="en-IE">
                <a:solidFill>
                  <a:srgbClr val="202124"/>
                </a:solidFill>
                <a:latin typeface="arial"/>
                <a:ea typeface="arial"/>
                <a:cs typeface="arial"/>
                <a:sym typeface="arial"/>
              </a:rPr>
              <a:t>The five conditions of chemical change: </a:t>
            </a:r>
            <a:r>
              <a:rPr b="1" i="0" lang="en-IE">
                <a:solidFill>
                  <a:srgbClr val="202124"/>
                </a:solidFill>
                <a:latin typeface="arial"/>
                <a:ea typeface="arial"/>
                <a:cs typeface="arial"/>
                <a:sym typeface="arial"/>
              </a:rPr>
              <a:t>color change, formation of a precipitate, formation of a gas, odor change, temperature change</a:t>
            </a:r>
            <a:endParaRPr b="0" i="0">
              <a:solidFill>
                <a:srgbClr val="202124"/>
              </a:solidFill>
              <a:latin typeface="arial"/>
              <a:ea typeface="arial"/>
              <a:cs typeface="arial"/>
              <a:sym typeface="arial"/>
            </a:endParaRPr>
          </a:p>
          <a:p>
            <a:pPr indent="0" lvl="0" marL="0" rtl="0" algn="l">
              <a:spcBef>
                <a:spcPts val="0"/>
              </a:spcBef>
              <a:spcAft>
                <a:spcPts val="0"/>
              </a:spcAft>
              <a:buNone/>
            </a:pPr>
            <a:r>
              <a:t/>
            </a:r>
            <a:endParaRPr b="0" i="0">
              <a:solidFill>
                <a:srgbClr val="333333"/>
              </a:solidFill>
              <a:latin typeface="Open Sans"/>
              <a:ea typeface="Open Sans"/>
              <a:cs typeface="Open Sans"/>
              <a:sym typeface="Open Sans"/>
            </a:endParaRPr>
          </a:p>
          <a:p>
            <a:pPr indent="0" lvl="0" marL="0" rtl="0" algn="l">
              <a:spcBef>
                <a:spcPts val="0"/>
              </a:spcBef>
              <a:spcAft>
                <a:spcPts val="0"/>
              </a:spcAft>
              <a:buNone/>
            </a:pPr>
            <a:r>
              <a:rPr b="0" i="0" lang="en-IE">
                <a:solidFill>
                  <a:srgbClr val="333333"/>
                </a:solidFill>
                <a:latin typeface="Open Sans"/>
                <a:ea typeface="Open Sans"/>
                <a:cs typeface="Open Sans"/>
                <a:sym typeface="Open Sans"/>
              </a:rPr>
              <a:t>However, the changes in cake mixture are not just brought about by mixing or heat. Chemical changes also occur. Materials, such as egg and flour, are made up of chemicals that change to produce a new substance—in this instance, cake. It is an irreversible change.</a:t>
            </a:r>
            <a:endParaRPr/>
          </a:p>
          <a:p>
            <a:pPr indent="0" lvl="0" marL="0" rtl="0" algn="l">
              <a:spcBef>
                <a:spcPts val="0"/>
              </a:spcBef>
              <a:spcAft>
                <a:spcPts val="0"/>
              </a:spcAft>
              <a:buNone/>
            </a:pPr>
            <a:r>
              <a:t/>
            </a:r>
            <a:endParaRPr/>
          </a:p>
        </p:txBody>
      </p:sp>
      <p:sp>
        <p:nvSpPr>
          <p:cNvPr id="135" name="Google Shape;13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5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5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5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5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5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5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5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5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5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5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5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5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5"/>
          <p:cNvSpPr/>
          <p:nvPr>
            <p:ph idx="2" type="pic"/>
          </p:nvPr>
        </p:nvSpPr>
        <p:spPr>
          <a:xfrm>
            <a:off x="5183188" y="987425"/>
            <a:ext cx="6172200" cy="4873625"/>
          </a:xfrm>
          <a:prstGeom prst="rect">
            <a:avLst/>
          </a:prstGeom>
          <a:noFill/>
          <a:ln>
            <a:noFill/>
          </a:ln>
        </p:spPr>
      </p:sp>
      <p:sp>
        <p:nvSpPr>
          <p:cNvPr id="68" name="Google Shape;68;p5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E"/>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41.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 name="Google Shape;89;p1"/>
          <p:cNvSpPr txBox="1"/>
          <p:nvPr>
            <p:ph type="ctrTitle"/>
          </p:nvPr>
        </p:nvSpPr>
        <p:spPr>
          <a:xfrm>
            <a:off x="7380407" y="743447"/>
            <a:ext cx="3973385" cy="36920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200"/>
              <a:buFont typeface="Calibri"/>
              <a:buNone/>
            </a:pPr>
            <a:r>
              <a:rPr lang="en-IE" sz="5200"/>
              <a:t>Observing change </a:t>
            </a:r>
            <a:endParaRPr/>
          </a:p>
        </p:txBody>
      </p:sp>
      <p:sp>
        <p:nvSpPr>
          <p:cNvPr id="90" name="Google Shape;90;p1"/>
          <p:cNvSpPr txBox="1"/>
          <p:nvPr>
            <p:ph idx="1" type="subTitle"/>
          </p:nvPr>
        </p:nvSpPr>
        <p:spPr>
          <a:xfrm>
            <a:off x="7380408" y="4629234"/>
            <a:ext cx="3973386" cy="148531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IE"/>
              <a:t>Chapter 14 </a:t>
            </a:r>
            <a:endParaRPr/>
          </a:p>
        </p:txBody>
      </p:sp>
      <p:pic>
        <p:nvPicPr>
          <p:cNvPr descr="Diagram&#10;&#10;Description automatically generated" id="91" name="Google Shape;91;p1"/>
          <p:cNvPicPr preferRelativeResize="0"/>
          <p:nvPr/>
        </p:nvPicPr>
        <p:blipFill rotWithShape="1">
          <a:blip r:embed="rId3">
            <a:alphaModFix/>
          </a:blip>
          <a:srcRect b="-2" l="0" r="-2" t="1929"/>
          <a:stretch/>
        </p:blipFill>
        <p:spPr>
          <a:xfrm>
            <a:off x="20" y="10"/>
            <a:ext cx="6992881" cy="685799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166bf374ad4_0_1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61" name="Google Shape;161;g166bf374ad4_0_1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62" name="Google Shape;162;g166bf374ad4_0_11"/>
          <p:cNvPicPr preferRelativeResize="0"/>
          <p:nvPr/>
        </p:nvPicPr>
        <p:blipFill rotWithShape="1">
          <a:blip r:embed="rId3">
            <a:alphaModFix/>
          </a:blip>
          <a:srcRect b="16058" l="0" r="0" t="0"/>
          <a:stretch/>
        </p:blipFill>
        <p:spPr>
          <a:xfrm>
            <a:off x="0" y="582276"/>
            <a:ext cx="12191999" cy="47790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Observing change </a:t>
            </a:r>
            <a:endParaRPr/>
          </a:p>
        </p:txBody>
      </p:sp>
      <p:sp>
        <p:nvSpPr>
          <p:cNvPr id="168" name="Google Shape;168;p15"/>
          <p:cNvSpPr txBox="1"/>
          <p:nvPr>
            <p:ph idx="1" type="body"/>
          </p:nvPr>
        </p:nvSpPr>
        <p:spPr>
          <a:xfrm>
            <a:off x="717430" y="3688780"/>
            <a:ext cx="10515600" cy="316922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000000"/>
              </a:buClr>
              <a:buSzPts val="2800"/>
              <a:buFont typeface="Calibri"/>
              <a:buNone/>
            </a:pPr>
            <a:r>
              <a:rPr lang="en-IE" sz="2800">
                <a:solidFill>
                  <a:srgbClr val="000000"/>
                </a:solidFill>
              </a:rPr>
              <a:t>There are some signs that indicate this has occurred:</a:t>
            </a:r>
            <a:endParaRPr/>
          </a:p>
          <a:p>
            <a:pPr indent="-342900" lvl="0" marL="685800" rtl="0" algn="l">
              <a:lnSpc>
                <a:spcPct val="100000"/>
              </a:lnSpc>
              <a:spcBef>
                <a:spcPts val="0"/>
              </a:spcBef>
              <a:spcAft>
                <a:spcPts val="0"/>
              </a:spcAft>
              <a:buClr>
                <a:srgbClr val="000000"/>
              </a:buClr>
              <a:buSzPts val="2800"/>
              <a:buFont typeface="Courier New"/>
              <a:buChar char="o"/>
            </a:pPr>
            <a:r>
              <a:rPr b="1" lang="en-IE" sz="2800">
                <a:solidFill>
                  <a:srgbClr val="000000"/>
                </a:solidFill>
              </a:rPr>
              <a:t>Colour</a:t>
            </a:r>
            <a:r>
              <a:rPr lang="en-IE" sz="2800">
                <a:solidFill>
                  <a:srgbClr val="000000"/>
                </a:solidFill>
              </a:rPr>
              <a:t> changes</a:t>
            </a:r>
            <a:endParaRPr/>
          </a:p>
          <a:p>
            <a:pPr indent="-342900" lvl="0" marL="685800" rtl="0" algn="l">
              <a:lnSpc>
                <a:spcPct val="100000"/>
              </a:lnSpc>
              <a:spcBef>
                <a:spcPts val="0"/>
              </a:spcBef>
              <a:spcAft>
                <a:spcPts val="0"/>
              </a:spcAft>
              <a:buClr>
                <a:srgbClr val="000000"/>
              </a:buClr>
              <a:buSzPts val="2800"/>
              <a:buFont typeface="Courier New"/>
              <a:buChar char="o"/>
            </a:pPr>
            <a:r>
              <a:rPr b="1" lang="en-IE" sz="2800">
                <a:solidFill>
                  <a:srgbClr val="000000"/>
                </a:solidFill>
              </a:rPr>
              <a:t>Temperature</a:t>
            </a:r>
            <a:r>
              <a:rPr lang="en-IE" sz="2800">
                <a:solidFill>
                  <a:srgbClr val="000000"/>
                </a:solidFill>
              </a:rPr>
              <a:t> changes</a:t>
            </a:r>
            <a:endParaRPr/>
          </a:p>
          <a:p>
            <a:pPr indent="-342900" lvl="0" marL="685800" rtl="0" algn="l">
              <a:lnSpc>
                <a:spcPct val="100000"/>
              </a:lnSpc>
              <a:spcBef>
                <a:spcPts val="0"/>
              </a:spcBef>
              <a:spcAft>
                <a:spcPts val="0"/>
              </a:spcAft>
              <a:buClr>
                <a:srgbClr val="000000"/>
              </a:buClr>
              <a:buSzPts val="2800"/>
              <a:buFont typeface="Courier New"/>
              <a:buChar char="o"/>
            </a:pPr>
            <a:r>
              <a:rPr b="1" lang="en-IE" sz="2800">
                <a:solidFill>
                  <a:srgbClr val="000000"/>
                </a:solidFill>
              </a:rPr>
              <a:t>Light</a:t>
            </a:r>
            <a:r>
              <a:rPr lang="en-IE" sz="2800">
                <a:solidFill>
                  <a:srgbClr val="000000"/>
                </a:solidFill>
              </a:rPr>
              <a:t> is emitted</a:t>
            </a:r>
            <a:endParaRPr/>
          </a:p>
          <a:p>
            <a:pPr indent="-342900" lvl="0" marL="685800" rtl="0" algn="l">
              <a:lnSpc>
                <a:spcPct val="100000"/>
              </a:lnSpc>
              <a:spcBef>
                <a:spcPts val="0"/>
              </a:spcBef>
              <a:spcAft>
                <a:spcPts val="0"/>
              </a:spcAft>
              <a:buClr>
                <a:srgbClr val="000000"/>
              </a:buClr>
              <a:buSzPts val="2800"/>
              <a:buFont typeface="Courier New"/>
              <a:buChar char="o"/>
            </a:pPr>
            <a:r>
              <a:rPr b="1" lang="en-IE" sz="2800">
                <a:solidFill>
                  <a:srgbClr val="000000"/>
                </a:solidFill>
              </a:rPr>
              <a:t>Bubbles</a:t>
            </a:r>
            <a:r>
              <a:rPr lang="en-IE" sz="2800">
                <a:solidFill>
                  <a:srgbClr val="000000"/>
                </a:solidFill>
              </a:rPr>
              <a:t> of </a:t>
            </a:r>
            <a:r>
              <a:rPr b="1" lang="en-IE" sz="2800">
                <a:solidFill>
                  <a:srgbClr val="000000"/>
                </a:solidFill>
              </a:rPr>
              <a:t>gas</a:t>
            </a:r>
            <a:r>
              <a:rPr lang="en-IE" sz="2800">
                <a:solidFill>
                  <a:srgbClr val="000000"/>
                </a:solidFill>
              </a:rPr>
              <a:t> are produced.</a:t>
            </a:r>
            <a:endParaRPr/>
          </a:p>
          <a:p>
            <a:pPr indent="0" lvl="0" marL="0" rtl="0" algn="l">
              <a:lnSpc>
                <a:spcPct val="90000"/>
              </a:lnSpc>
              <a:spcBef>
                <a:spcPts val="1000"/>
              </a:spcBef>
              <a:spcAft>
                <a:spcPts val="0"/>
              </a:spcAft>
              <a:buClr>
                <a:schemeClr val="dk1"/>
              </a:buClr>
              <a:buSzPts val="2800"/>
              <a:buNone/>
            </a:pPr>
            <a:r>
              <a:t/>
            </a:r>
            <a:endParaRPr/>
          </a:p>
        </p:txBody>
      </p:sp>
      <p:sp>
        <p:nvSpPr>
          <p:cNvPr id="169" name="Google Shape;169;p15"/>
          <p:cNvSpPr/>
          <p:nvPr/>
        </p:nvSpPr>
        <p:spPr>
          <a:xfrm>
            <a:off x="1656225" y="1601650"/>
            <a:ext cx="9176700" cy="1600500"/>
          </a:xfrm>
          <a:prstGeom prst="roundRect">
            <a:avLst>
              <a:gd fmla="val 16667" name="adj"/>
            </a:avLst>
          </a:prstGeom>
          <a:solidFill>
            <a:schemeClr val="accent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E" sz="2400">
                <a:solidFill>
                  <a:schemeClr val="lt1"/>
                </a:solidFill>
                <a:latin typeface="Calibri"/>
                <a:ea typeface="Calibri"/>
                <a:cs typeface="Calibri"/>
                <a:sym typeface="Calibri"/>
              </a:rPr>
              <a:t>Observing change: </a:t>
            </a:r>
            <a:endParaRPr/>
          </a:p>
          <a:p>
            <a:pPr indent="0" lvl="0" marL="0" marR="0" rtl="0" algn="ctr">
              <a:spcBef>
                <a:spcPts val="0"/>
              </a:spcBef>
              <a:spcAft>
                <a:spcPts val="0"/>
              </a:spcAft>
              <a:buNone/>
            </a:pPr>
            <a:r>
              <a:rPr lang="en-IE" sz="2400">
                <a:solidFill>
                  <a:schemeClr val="lt1"/>
                </a:solidFill>
                <a:latin typeface="Calibri"/>
                <a:ea typeface="Calibri"/>
                <a:cs typeface="Calibri"/>
                <a:sym typeface="Calibri"/>
              </a:rPr>
              <a:t>During a chemical reaction the atoms rearrange to form a new substance.</a:t>
            </a:r>
            <a:endParaRPr sz="24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9"/>
          <p:cNvPicPr preferRelativeResize="0"/>
          <p:nvPr/>
        </p:nvPicPr>
        <p:blipFill rotWithShape="1">
          <a:blip r:embed="rId3">
            <a:alphaModFix/>
          </a:blip>
          <a:srcRect b="0" l="0" r="0" t="0"/>
          <a:stretch/>
        </p:blipFill>
        <p:spPr>
          <a:xfrm rot="5400000">
            <a:off x="2686841" y="867129"/>
            <a:ext cx="6818318" cy="5163424"/>
          </a:xfrm>
          <a:prstGeom prst="rect">
            <a:avLst/>
          </a:prstGeom>
          <a:noFill/>
          <a:ln>
            <a:noFill/>
          </a:ln>
        </p:spPr>
      </p:pic>
      <p:sp>
        <p:nvSpPr>
          <p:cNvPr id="175" name="Google Shape;175;p9"/>
          <p:cNvSpPr/>
          <p:nvPr/>
        </p:nvSpPr>
        <p:spPr>
          <a:xfrm>
            <a:off x="3870385" y="6337540"/>
            <a:ext cx="2035834" cy="33355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 name="Google Shape;176;p9"/>
          <p:cNvSpPr/>
          <p:nvPr/>
        </p:nvSpPr>
        <p:spPr>
          <a:xfrm>
            <a:off x="6284210" y="4605440"/>
            <a:ext cx="2035800" cy="3336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10"/>
          <p:cNvPicPr preferRelativeResize="0"/>
          <p:nvPr/>
        </p:nvPicPr>
        <p:blipFill rotWithShape="1">
          <a:blip r:embed="rId3">
            <a:alphaModFix/>
          </a:blip>
          <a:srcRect b="0" l="0" r="0" t="0"/>
          <a:stretch/>
        </p:blipFill>
        <p:spPr>
          <a:xfrm rot="5400000">
            <a:off x="2641544" y="987415"/>
            <a:ext cx="6608138" cy="4775007"/>
          </a:xfrm>
          <a:prstGeom prst="rect">
            <a:avLst/>
          </a:prstGeom>
          <a:noFill/>
          <a:ln>
            <a:noFill/>
          </a:ln>
        </p:spPr>
      </p:pic>
      <p:sp>
        <p:nvSpPr>
          <p:cNvPr id="182" name="Google Shape;182;p10"/>
          <p:cNvSpPr/>
          <p:nvPr/>
        </p:nvSpPr>
        <p:spPr>
          <a:xfrm>
            <a:off x="6015487" y="747623"/>
            <a:ext cx="2185358" cy="379562"/>
          </a:xfrm>
          <a:prstGeom prst="rect">
            <a:avLst/>
          </a:prstGeom>
          <a:solidFill>
            <a:srgbClr val="FFF2CC"/>
          </a:solidFill>
          <a:ln cap="flat" cmpd="sng" w="12700">
            <a:solidFill>
              <a:srgbClr val="FFF2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2"/>
          <p:cNvSpPr txBox="1"/>
          <p:nvPr>
            <p:ph type="ctrTitle"/>
          </p:nvPr>
        </p:nvSpPr>
        <p:spPr>
          <a:xfrm>
            <a:off x="1950675" y="269899"/>
            <a:ext cx="8721000" cy="9411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IE"/>
              <a:t>Chemical reactions </a:t>
            </a:r>
            <a:endParaRPr/>
          </a:p>
        </p:txBody>
      </p:sp>
      <p:sp>
        <p:nvSpPr>
          <p:cNvPr id="188" name="Google Shape;188;p12"/>
          <p:cNvSpPr/>
          <p:nvPr/>
        </p:nvSpPr>
        <p:spPr>
          <a:xfrm>
            <a:off x="503000" y="1358250"/>
            <a:ext cx="11458800" cy="2089200"/>
          </a:xfrm>
          <a:prstGeom prst="roundRect">
            <a:avLst>
              <a:gd fmla="val 16667" name="adj"/>
            </a:avLst>
          </a:prstGeom>
          <a:solidFill>
            <a:schemeClr val="accent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E" sz="3600">
                <a:solidFill>
                  <a:schemeClr val="lt1"/>
                </a:solidFill>
                <a:latin typeface="Calibri"/>
                <a:ea typeface="Calibri"/>
                <a:cs typeface="Calibri"/>
                <a:sym typeface="Calibri"/>
              </a:rPr>
              <a:t>Chemical reactions: </a:t>
            </a:r>
            <a:endParaRPr sz="3600">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2400"/>
              <a:buFont typeface="Calibri"/>
              <a:buNone/>
            </a:pPr>
            <a:r>
              <a:rPr lang="en-IE" sz="3600">
                <a:solidFill>
                  <a:schemeClr val="lt1"/>
                </a:solidFill>
                <a:latin typeface="Calibri"/>
                <a:ea typeface="Calibri"/>
                <a:cs typeface="Calibri"/>
                <a:sym typeface="Calibri"/>
              </a:rPr>
              <a:t>The chemicals that react together are called </a:t>
            </a:r>
            <a:r>
              <a:rPr b="1" lang="en-IE" sz="3600">
                <a:solidFill>
                  <a:schemeClr val="lt1"/>
                </a:solidFill>
                <a:latin typeface="Calibri"/>
                <a:ea typeface="Calibri"/>
                <a:cs typeface="Calibri"/>
                <a:sym typeface="Calibri"/>
              </a:rPr>
              <a:t>reactants</a:t>
            </a:r>
            <a:r>
              <a:rPr lang="en-IE" sz="3600">
                <a:solidFill>
                  <a:schemeClr val="lt1"/>
                </a:solidFill>
                <a:latin typeface="Calibri"/>
                <a:ea typeface="Calibri"/>
                <a:cs typeface="Calibri"/>
                <a:sym typeface="Calibri"/>
              </a:rPr>
              <a:t> and the substances formed are called </a:t>
            </a:r>
            <a:r>
              <a:rPr b="1" lang="en-IE" sz="3600">
                <a:solidFill>
                  <a:schemeClr val="lt1"/>
                </a:solidFill>
                <a:latin typeface="Calibri"/>
                <a:ea typeface="Calibri"/>
                <a:cs typeface="Calibri"/>
                <a:sym typeface="Calibri"/>
              </a:rPr>
              <a:t>products</a:t>
            </a:r>
            <a:r>
              <a:rPr lang="en-IE" sz="3600">
                <a:solidFill>
                  <a:schemeClr val="lt1"/>
                </a:solidFill>
                <a:latin typeface="Calibri"/>
                <a:ea typeface="Calibri"/>
                <a:cs typeface="Calibri"/>
                <a:sym typeface="Calibri"/>
              </a:rPr>
              <a:t>.  </a:t>
            </a:r>
            <a:endParaRPr sz="3600"/>
          </a:p>
        </p:txBody>
      </p:sp>
      <p:sp>
        <p:nvSpPr>
          <p:cNvPr id="189" name="Google Shape;189;p12"/>
          <p:cNvSpPr txBox="1"/>
          <p:nvPr/>
        </p:nvSpPr>
        <p:spPr>
          <a:xfrm>
            <a:off x="319100" y="3717325"/>
            <a:ext cx="11593500" cy="299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IE" sz="3000">
                <a:solidFill>
                  <a:schemeClr val="dk1"/>
                </a:solidFill>
                <a:latin typeface="Times New Roman"/>
                <a:ea typeface="Times New Roman"/>
                <a:cs typeface="Times New Roman"/>
                <a:sym typeface="Times New Roman"/>
              </a:rPr>
              <a:t>Chemical changes  are also known as chemical reactions. </a:t>
            </a:r>
            <a:endParaRPr sz="3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000">
              <a:latin typeface="Times New Roman"/>
              <a:ea typeface="Times New Roman"/>
              <a:cs typeface="Times New Roman"/>
              <a:sym typeface="Times New Roman"/>
            </a:endParaRPr>
          </a:p>
          <a:p>
            <a:pPr indent="0" lvl="0" marL="0" rtl="0" algn="l">
              <a:spcBef>
                <a:spcPts val="0"/>
              </a:spcBef>
              <a:spcAft>
                <a:spcPts val="0"/>
              </a:spcAft>
              <a:buNone/>
            </a:pPr>
            <a:r>
              <a:rPr lang="en-IE" sz="3000">
                <a:latin typeface="Times New Roman"/>
                <a:ea typeface="Times New Roman"/>
                <a:cs typeface="Times New Roman"/>
                <a:sym typeface="Times New Roman"/>
              </a:rPr>
              <a:t>Chemical changes or chemical reactions are represented using equations. </a:t>
            </a:r>
            <a:endParaRPr sz="3000">
              <a:latin typeface="Times New Roman"/>
              <a:ea typeface="Times New Roman"/>
              <a:cs typeface="Times New Roman"/>
              <a:sym typeface="Times New Roman"/>
            </a:endParaRPr>
          </a:p>
          <a:p>
            <a:pPr indent="0" lvl="0" marL="0" rtl="0" algn="l">
              <a:spcBef>
                <a:spcPts val="0"/>
              </a:spcBef>
              <a:spcAft>
                <a:spcPts val="0"/>
              </a:spcAft>
              <a:buNone/>
            </a:pPr>
            <a:r>
              <a:t/>
            </a:r>
            <a:endParaRPr sz="3000">
              <a:latin typeface="Times New Roman"/>
              <a:ea typeface="Times New Roman"/>
              <a:cs typeface="Times New Roman"/>
              <a:sym typeface="Times New Roman"/>
            </a:endParaRPr>
          </a:p>
          <a:p>
            <a:pPr indent="0" lvl="0" marL="0" rtl="0" algn="l">
              <a:spcBef>
                <a:spcPts val="0"/>
              </a:spcBef>
              <a:spcAft>
                <a:spcPts val="0"/>
              </a:spcAft>
              <a:buNone/>
            </a:pPr>
            <a:r>
              <a:rPr lang="en-IE" sz="3000">
                <a:latin typeface="Times New Roman"/>
                <a:ea typeface="Times New Roman"/>
                <a:cs typeface="Times New Roman"/>
                <a:sym typeface="Times New Roman"/>
              </a:rPr>
              <a:t>There are two types of equations: word equation or chemical equation. </a:t>
            </a:r>
            <a:endParaRPr sz="3000">
              <a:latin typeface="Times New Roman"/>
              <a:ea typeface="Times New Roman"/>
              <a:cs typeface="Times New Roman"/>
              <a:sym typeface="Times New Roman"/>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16e7ecf4383_0_16"/>
          <p:cNvSpPr txBox="1"/>
          <p:nvPr>
            <p:ph type="title"/>
          </p:nvPr>
        </p:nvSpPr>
        <p:spPr>
          <a:xfrm>
            <a:off x="298325" y="-257649"/>
            <a:ext cx="10548000" cy="1137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Chemical reaction </a:t>
            </a:r>
            <a:endParaRPr/>
          </a:p>
        </p:txBody>
      </p:sp>
      <p:sp>
        <p:nvSpPr>
          <p:cNvPr id="195" name="Google Shape;195;g16e7ecf4383_0_16"/>
          <p:cNvSpPr/>
          <p:nvPr/>
        </p:nvSpPr>
        <p:spPr>
          <a:xfrm>
            <a:off x="298325" y="4433975"/>
            <a:ext cx="5925600" cy="1687800"/>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E" sz="2900">
                <a:solidFill>
                  <a:schemeClr val="dk1"/>
                </a:solidFill>
                <a:latin typeface="Times New Roman"/>
                <a:ea typeface="Times New Roman"/>
                <a:cs typeface="Times New Roman"/>
                <a:sym typeface="Times New Roman"/>
              </a:rPr>
              <a:t>Reactants</a:t>
            </a:r>
            <a:r>
              <a:rPr lang="en-IE" sz="2900">
                <a:solidFill>
                  <a:schemeClr val="lt1"/>
                </a:solidFill>
                <a:latin typeface="Times New Roman"/>
                <a:ea typeface="Times New Roman"/>
                <a:cs typeface="Times New Roman"/>
                <a:sym typeface="Times New Roman"/>
              </a:rPr>
              <a:t>: </a:t>
            </a:r>
            <a:endParaRPr sz="1900"/>
          </a:p>
          <a:p>
            <a:pPr indent="0" lvl="0" marL="0" marR="0" rtl="0" algn="ctr">
              <a:spcBef>
                <a:spcPts val="0"/>
              </a:spcBef>
              <a:spcAft>
                <a:spcPts val="0"/>
              </a:spcAft>
              <a:buNone/>
            </a:pPr>
            <a:r>
              <a:rPr lang="en-IE" sz="2900">
                <a:solidFill>
                  <a:schemeClr val="dk1"/>
                </a:solidFill>
                <a:latin typeface="Times New Roman"/>
                <a:ea typeface="Times New Roman"/>
                <a:cs typeface="Times New Roman"/>
                <a:sym typeface="Times New Roman"/>
              </a:rPr>
              <a:t>Are the substances that are </a:t>
            </a:r>
            <a:r>
              <a:rPr b="1" lang="en-IE" sz="2900">
                <a:solidFill>
                  <a:schemeClr val="dk1"/>
                </a:solidFill>
                <a:latin typeface="Times New Roman"/>
                <a:ea typeface="Times New Roman"/>
                <a:cs typeface="Times New Roman"/>
                <a:sym typeface="Times New Roman"/>
              </a:rPr>
              <a:t>present</a:t>
            </a:r>
            <a:r>
              <a:rPr lang="en-IE" sz="2900">
                <a:solidFill>
                  <a:schemeClr val="dk1"/>
                </a:solidFill>
                <a:latin typeface="Times New Roman"/>
                <a:ea typeface="Times New Roman"/>
                <a:cs typeface="Times New Roman"/>
                <a:sym typeface="Times New Roman"/>
              </a:rPr>
              <a:t> </a:t>
            </a:r>
            <a:r>
              <a:rPr b="1" lang="en-IE" sz="2900">
                <a:solidFill>
                  <a:schemeClr val="dk1"/>
                </a:solidFill>
                <a:latin typeface="Times New Roman"/>
                <a:ea typeface="Times New Roman"/>
                <a:cs typeface="Times New Roman"/>
                <a:sym typeface="Times New Roman"/>
              </a:rPr>
              <a:t>before</a:t>
            </a:r>
            <a:r>
              <a:rPr lang="en-IE" sz="2900">
                <a:solidFill>
                  <a:schemeClr val="dk1"/>
                </a:solidFill>
                <a:latin typeface="Times New Roman"/>
                <a:ea typeface="Times New Roman"/>
                <a:cs typeface="Times New Roman"/>
                <a:sym typeface="Times New Roman"/>
              </a:rPr>
              <a:t> the chemical change takes place</a:t>
            </a:r>
            <a:r>
              <a:rPr lang="en-IE" sz="2400">
                <a:solidFill>
                  <a:schemeClr val="dk1"/>
                </a:solidFill>
                <a:latin typeface="Times New Roman"/>
                <a:ea typeface="Times New Roman"/>
                <a:cs typeface="Times New Roman"/>
                <a:sym typeface="Times New Roman"/>
              </a:rPr>
              <a:t> </a:t>
            </a:r>
            <a:endParaRPr/>
          </a:p>
        </p:txBody>
      </p:sp>
      <p:sp>
        <p:nvSpPr>
          <p:cNvPr id="196" name="Google Shape;196;g16e7ecf4383_0_16"/>
          <p:cNvSpPr/>
          <p:nvPr/>
        </p:nvSpPr>
        <p:spPr>
          <a:xfrm>
            <a:off x="6612650" y="4433975"/>
            <a:ext cx="5526900" cy="1687800"/>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E" sz="2900">
                <a:solidFill>
                  <a:schemeClr val="dk1"/>
                </a:solidFill>
                <a:latin typeface="Times New Roman"/>
                <a:ea typeface="Times New Roman"/>
                <a:cs typeface="Times New Roman"/>
                <a:sym typeface="Times New Roman"/>
              </a:rPr>
              <a:t>Products </a:t>
            </a:r>
            <a:r>
              <a:rPr lang="en-IE" sz="2900">
                <a:solidFill>
                  <a:schemeClr val="lt1"/>
                </a:solidFill>
                <a:latin typeface="Times New Roman"/>
                <a:ea typeface="Times New Roman"/>
                <a:cs typeface="Times New Roman"/>
                <a:sym typeface="Times New Roman"/>
              </a:rPr>
              <a:t>: </a:t>
            </a:r>
            <a:endParaRPr sz="2900"/>
          </a:p>
          <a:p>
            <a:pPr indent="0" lvl="0" marL="0" marR="0" rtl="0" algn="ctr">
              <a:spcBef>
                <a:spcPts val="0"/>
              </a:spcBef>
              <a:spcAft>
                <a:spcPts val="0"/>
              </a:spcAft>
              <a:buNone/>
            </a:pPr>
            <a:r>
              <a:rPr lang="en-IE" sz="2900">
                <a:solidFill>
                  <a:schemeClr val="dk1"/>
                </a:solidFill>
                <a:latin typeface="Times New Roman"/>
                <a:ea typeface="Times New Roman"/>
                <a:cs typeface="Times New Roman"/>
                <a:sym typeface="Times New Roman"/>
              </a:rPr>
              <a:t>Are the substances that are </a:t>
            </a:r>
            <a:r>
              <a:rPr b="1" lang="en-IE" sz="2900">
                <a:solidFill>
                  <a:schemeClr val="dk1"/>
                </a:solidFill>
                <a:latin typeface="Times New Roman"/>
                <a:ea typeface="Times New Roman"/>
                <a:cs typeface="Times New Roman"/>
                <a:sym typeface="Times New Roman"/>
              </a:rPr>
              <a:t>formed</a:t>
            </a:r>
            <a:r>
              <a:rPr lang="en-IE" sz="2900">
                <a:solidFill>
                  <a:schemeClr val="dk1"/>
                </a:solidFill>
                <a:latin typeface="Times New Roman"/>
                <a:ea typeface="Times New Roman"/>
                <a:cs typeface="Times New Roman"/>
                <a:sym typeface="Times New Roman"/>
              </a:rPr>
              <a:t> </a:t>
            </a:r>
            <a:r>
              <a:rPr b="1" lang="en-IE" sz="2900">
                <a:solidFill>
                  <a:schemeClr val="dk1"/>
                </a:solidFill>
                <a:latin typeface="Times New Roman"/>
                <a:ea typeface="Times New Roman"/>
                <a:cs typeface="Times New Roman"/>
                <a:sym typeface="Times New Roman"/>
              </a:rPr>
              <a:t>after</a:t>
            </a:r>
            <a:r>
              <a:rPr lang="en-IE" sz="2900">
                <a:solidFill>
                  <a:schemeClr val="dk1"/>
                </a:solidFill>
                <a:latin typeface="Times New Roman"/>
                <a:ea typeface="Times New Roman"/>
                <a:cs typeface="Times New Roman"/>
                <a:sym typeface="Times New Roman"/>
              </a:rPr>
              <a:t>  the chemical change takes place </a:t>
            </a:r>
            <a:endParaRPr sz="2900"/>
          </a:p>
        </p:txBody>
      </p:sp>
      <p:sp>
        <p:nvSpPr>
          <p:cNvPr id="197" name="Google Shape;197;g16e7ecf4383_0_16"/>
          <p:cNvSpPr/>
          <p:nvPr/>
        </p:nvSpPr>
        <p:spPr>
          <a:xfrm>
            <a:off x="1392117" y="663204"/>
            <a:ext cx="3738000" cy="5829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E" sz="4000">
                <a:solidFill>
                  <a:schemeClr val="lt1"/>
                </a:solidFill>
                <a:latin typeface="Calibri"/>
                <a:ea typeface="Calibri"/>
                <a:cs typeface="Calibri"/>
                <a:sym typeface="Calibri"/>
              </a:rPr>
              <a:t>Reactants </a:t>
            </a:r>
            <a:endParaRPr sz="4000"/>
          </a:p>
        </p:txBody>
      </p:sp>
      <p:sp>
        <p:nvSpPr>
          <p:cNvPr id="198" name="Google Shape;198;g16e7ecf4383_0_16"/>
          <p:cNvSpPr/>
          <p:nvPr/>
        </p:nvSpPr>
        <p:spPr>
          <a:xfrm>
            <a:off x="7046729" y="671342"/>
            <a:ext cx="3738000" cy="5829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E" sz="4000">
                <a:solidFill>
                  <a:schemeClr val="lt1"/>
                </a:solidFill>
                <a:latin typeface="Calibri"/>
                <a:ea typeface="Calibri"/>
                <a:cs typeface="Calibri"/>
                <a:sym typeface="Calibri"/>
              </a:rPr>
              <a:t>Products  </a:t>
            </a:r>
            <a:endParaRPr sz="3600"/>
          </a:p>
        </p:txBody>
      </p:sp>
      <p:sp>
        <p:nvSpPr>
          <p:cNvPr id="199" name="Google Shape;199;g16e7ecf4383_0_16"/>
          <p:cNvSpPr/>
          <p:nvPr/>
        </p:nvSpPr>
        <p:spPr>
          <a:xfrm>
            <a:off x="5862106" y="2829200"/>
            <a:ext cx="1633200" cy="46590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 name="Google Shape;200;g16e7ecf4383_0_16"/>
          <p:cNvSpPr/>
          <p:nvPr/>
        </p:nvSpPr>
        <p:spPr>
          <a:xfrm>
            <a:off x="2683753" y="2881842"/>
            <a:ext cx="517500" cy="586500"/>
          </a:xfrm>
          <a:prstGeom prst="mathPlus">
            <a:avLst>
              <a:gd fmla="val 23520" name="adj1"/>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 name="Google Shape;201;g16e7ecf4383_0_16"/>
          <p:cNvSpPr/>
          <p:nvPr/>
        </p:nvSpPr>
        <p:spPr>
          <a:xfrm>
            <a:off x="1251400" y="1422150"/>
            <a:ext cx="871200" cy="8343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16e7ecf4383_0_16"/>
          <p:cNvSpPr/>
          <p:nvPr/>
        </p:nvSpPr>
        <p:spPr>
          <a:xfrm>
            <a:off x="7875625" y="1348550"/>
            <a:ext cx="871200" cy="8343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16e7ecf4383_0_16"/>
          <p:cNvSpPr/>
          <p:nvPr/>
        </p:nvSpPr>
        <p:spPr>
          <a:xfrm>
            <a:off x="3983800" y="1422150"/>
            <a:ext cx="871200" cy="8343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16e7ecf4383_0_16"/>
          <p:cNvSpPr txBox="1"/>
          <p:nvPr/>
        </p:nvSpPr>
        <p:spPr>
          <a:xfrm>
            <a:off x="690250" y="2651750"/>
            <a:ext cx="1993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2800">
                <a:solidFill>
                  <a:srgbClr val="202124"/>
                </a:solidFill>
                <a:highlight>
                  <a:srgbClr val="FFFFFF"/>
                </a:highlight>
              </a:rPr>
              <a:t>(</a:t>
            </a:r>
            <a:r>
              <a:rPr lang="en-IE" sz="2800">
                <a:solidFill>
                  <a:srgbClr val="202124"/>
                </a:solidFill>
                <a:highlight>
                  <a:srgbClr val="FFFFFF"/>
                </a:highlight>
              </a:rPr>
              <a:t>Hydrogen</a:t>
            </a:r>
            <a:r>
              <a:rPr lang="en-IE" sz="2800">
                <a:solidFill>
                  <a:srgbClr val="202124"/>
                </a:solidFill>
                <a:highlight>
                  <a:srgbClr val="FFFFFF"/>
                </a:highlight>
              </a:rPr>
              <a:t>)                                </a:t>
            </a:r>
            <a:r>
              <a:rPr b="1" lang="en-IE" sz="2800">
                <a:solidFill>
                  <a:srgbClr val="202124"/>
                </a:solidFill>
                <a:highlight>
                  <a:srgbClr val="FFFFFF"/>
                </a:highlight>
              </a:rPr>
              <a:t>H</a:t>
            </a:r>
            <a:r>
              <a:rPr b="1" baseline="-25000" lang="en-IE" sz="2800">
                <a:solidFill>
                  <a:srgbClr val="202124"/>
                </a:solidFill>
                <a:highlight>
                  <a:srgbClr val="FFFFFF"/>
                </a:highlight>
              </a:rPr>
              <a:t>2</a:t>
            </a:r>
            <a:r>
              <a:rPr baseline="-25000" lang="en-IE" sz="2800">
                <a:solidFill>
                  <a:srgbClr val="202124"/>
                </a:solidFill>
                <a:highlight>
                  <a:srgbClr val="FFFFFF"/>
                </a:highlight>
              </a:rPr>
              <a:t> </a:t>
            </a:r>
            <a:endParaRPr sz="2800">
              <a:latin typeface="Calibri"/>
              <a:ea typeface="Calibri"/>
              <a:cs typeface="Calibri"/>
              <a:sym typeface="Calibri"/>
            </a:endParaRPr>
          </a:p>
        </p:txBody>
      </p:sp>
      <p:sp>
        <p:nvSpPr>
          <p:cNvPr id="205" name="Google Shape;205;g16e7ecf4383_0_16"/>
          <p:cNvSpPr txBox="1"/>
          <p:nvPr/>
        </p:nvSpPr>
        <p:spPr>
          <a:xfrm>
            <a:off x="3520800" y="2771900"/>
            <a:ext cx="1993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2800">
                <a:solidFill>
                  <a:srgbClr val="202124"/>
                </a:solidFill>
                <a:highlight>
                  <a:srgbClr val="FFFFFF"/>
                </a:highlight>
              </a:rPr>
              <a:t>(Oxygen ) </a:t>
            </a:r>
            <a:endParaRPr sz="2800">
              <a:solidFill>
                <a:srgbClr val="202124"/>
              </a:solidFill>
              <a:highlight>
                <a:srgbClr val="FFFFFF"/>
              </a:highlight>
            </a:endParaRPr>
          </a:p>
          <a:p>
            <a:pPr indent="0" lvl="0" marL="0" rtl="0" algn="l">
              <a:spcBef>
                <a:spcPts val="0"/>
              </a:spcBef>
              <a:spcAft>
                <a:spcPts val="0"/>
              </a:spcAft>
              <a:buNone/>
            </a:pPr>
            <a:r>
              <a:rPr lang="en-IE" sz="2800">
                <a:solidFill>
                  <a:srgbClr val="202124"/>
                </a:solidFill>
                <a:highlight>
                  <a:srgbClr val="FFFFFF"/>
                </a:highlight>
              </a:rPr>
              <a:t>       </a:t>
            </a:r>
            <a:r>
              <a:rPr b="1" lang="en-IE" sz="2800">
                <a:solidFill>
                  <a:srgbClr val="202124"/>
                </a:solidFill>
                <a:highlight>
                  <a:srgbClr val="FFFFFF"/>
                </a:highlight>
              </a:rPr>
              <a:t>O   </a:t>
            </a:r>
            <a:r>
              <a:rPr lang="en-IE" sz="2800">
                <a:solidFill>
                  <a:srgbClr val="202124"/>
                </a:solidFill>
                <a:highlight>
                  <a:srgbClr val="FFFFFF"/>
                </a:highlight>
              </a:rPr>
              <a:t>                    </a:t>
            </a:r>
            <a:r>
              <a:rPr baseline="-25000" lang="en-IE" sz="2800">
                <a:solidFill>
                  <a:srgbClr val="202124"/>
                </a:solidFill>
                <a:highlight>
                  <a:srgbClr val="FFFFFF"/>
                </a:highlight>
              </a:rPr>
              <a:t> </a:t>
            </a:r>
            <a:endParaRPr sz="2800">
              <a:latin typeface="Calibri"/>
              <a:ea typeface="Calibri"/>
              <a:cs typeface="Calibri"/>
              <a:sym typeface="Calibri"/>
            </a:endParaRPr>
          </a:p>
        </p:txBody>
      </p:sp>
      <p:sp>
        <p:nvSpPr>
          <p:cNvPr id="206" name="Google Shape;206;g16e7ecf4383_0_16"/>
          <p:cNvSpPr txBox="1"/>
          <p:nvPr/>
        </p:nvSpPr>
        <p:spPr>
          <a:xfrm>
            <a:off x="8330275" y="2651750"/>
            <a:ext cx="1993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2800">
                <a:solidFill>
                  <a:srgbClr val="202124"/>
                </a:solidFill>
                <a:highlight>
                  <a:srgbClr val="FFFFFF"/>
                </a:highlight>
              </a:rPr>
              <a:t>(Water ) </a:t>
            </a:r>
            <a:endParaRPr sz="2800">
              <a:solidFill>
                <a:srgbClr val="202124"/>
              </a:solidFill>
              <a:highlight>
                <a:srgbClr val="FFFFFF"/>
              </a:highlight>
            </a:endParaRPr>
          </a:p>
          <a:p>
            <a:pPr indent="0" lvl="0" marL="0" rtl="0" algn="l">
              <a:spcBef>
                <a:spcPts val="0"/>
              </a:spcBef>
              <a:spcAft>
                <a:spcPts val="0"/>
              </a:spcAft>
              <a:buNone/>
            </a:pPr>
            <a:r>
              <a:rPr lang="en-IE" sz="2800">
                <a:solidFill>
                  <a:srgbClr val="202124"/>
                </a:solidFill>
                <a:highlight>
                  <a:srgbClr val="FFFFFF"/>
                </a:highlight>
              </a:rPr>
              <a:t>       </a:t>
            </a:r>
            <a:r>
              <a:rPr b="1" lang="en-IE" sz="2800">
                <a:solidFill>
                  <a:srgbClr val="202124"/>
                </a:solidFill>
                <a:highlight>
                  <a:srgbClr val="FFFFFF"/>
                </a:highlight>
              </a:rPr>
              <a:t>H</a:t>
            </a:r>
            <a:r>
              <a:rPr b="1" baseline="-25000" lang="en-IE" sz="2800">
                <a:solidFill>
                  <a:srgbClr val="202124"/>
                </a:solidFill>
                <a:highlight>
                  <a:srgbClr val="FFFFFF"/>
                </a:highlight>
              </a:rPr>
              <a:t>2</a:t>
            </a:r>
            <a:r>
              <a:rPr b="1" lang="en-IE" sz="2800">
                <a:solidFill>
                  <a:srgbClr val="202124"/>
                </a:solidFill>
                <a:highlight>
                  <a:srgbClr val="FFFFFF"/>
                </a:highlight>
              </a:rPr>
              <a:t>O</a:t>
            </a:r>
            <a:r>
              <a:rPr b="1" lang="en-IE" sz="2800">
                <a:solidFill>
                  <a:srgbClr val="202124"/>
                </a:solidFill>
                <a:highlight>
                  <a:srgbClr val="FFFFFF"/>
                </a:highlight>
              </a:rPr>
              <a:t>   </a:t>
            </a:r>
            <a:r>
              <a:rPr lang="en-IE" sz="2800">
                <a:solidFill>
                  <a:srgbClr val="202124"/>
                </a:solidFill>
                <a:highlight>
                  <a:srgbClr val="FFFFFF"/>
                </a:highlight>
              </a:rPr>
              <a:t>                    </a:t>
            </a:r>
            <a:r>
              <a:rPr baseline="-25000" lang="en-IE" sz="2800">
                <a:solidFill>
                  <a:srgbClr val="202124"/>
                </a:solidFill>
                <a:highlight>
                  <a:srgbClr val="FFFFFF"/>
                </a:highlight>
              </a:rPr>
              <a:t> </a:t>
            </a:r>
            <a:endParaRPr sz="2800">
              <a:latin typeface="Calibri"/>
              <a:ea typeface="Calibri"/>
              <a:cs typeface="Calibri"/>
              <a:sym typeface="Calibri"/>
            </a:endParaRPr>
          </a:p>
        </p:txBody>
      </p:sp>
      <p:sp>
        <p:nvSpPr>
          <p:cNvPr id="207" name="Google Shape;207;g16e7ecf4383_0_16"/>
          <p:cNvSpPr/>
          <p:nvPr/>
        </p:nvSpPr>
        <p:spPr>
          <a:xfrm>
            <a:off x="8543150" y="1682200"/>
            <a:ext cx="871200" cy="8343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16e7ecf4383_0_16"/>
          <p:cNvSpPr/>
          <p:nvPr/>
        </p:nvSpPr>
        <p:spPr>
          <a:xfrm>
            <a:off x="9218075" y="1348550"/>
            <a:ext cx="871200" cy="8343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16e7ecf4383_0_16"/>
          <p:cNvSpPr/>
          <p:nvPr/>
        </p:nvSpPr>
        <p:spPr>
          <a:xfrm>
            <a:off x="830850" y="6392100"/>
            <a:ext cx="4481400" cy="533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E" sz="3700">
                <a:solidFill>
                  <a:schemeClr val="lt1"/>
                </a:solidFill>
                <a:latin typeface="Calibri"/>
                <a:ea typeface="Calibri"/>
                <a:cs typeface="Calibri"/>
                <a:sym typeface="Calibri"/>
              </a:rPr>
              <a:t>Reactants on the left </a:t>
            </a:r>
            <a:r>
              <a:rPr lang="en-IE" sz="4000">
                <a:solidFill>
                  <a:schemeClr val="lt1"/>
                </a:solidFill>
                <a:latin typeface="Calibri"/>
                <a:ea typeface="Calibri"/>
                <a:cs typeface="Calibri"/>
                <a:sym typeface="Calibri"/>
              </a:rPr>
              <a:t> </a:t>
            </a:r>
            <a:endParaRPr sz="4000"/>
          </a:p>
        </p:txBody>
      </p:sp>
      <p:sp>
        <p:nvSpPr>
          <p:cNvPr id="210" name="Google Shape;210;g16e7ecf4383_0_16"/>
          <p:cNvSpPr/>
          <p:nvPr/>
        </p:nvSpPr>
        <p:spPr>
          <a:xfrm>
            <a:off x="7046725" y="6392100"/>
            <a:ext cx="4560600" cy="4659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E" sz="3700">
                <a:solidFill>
                  <a:schemeClr val="lt1"/>
                </a:solidFill>
                <a:latin typeface="Calibri"/>
                <a:ea typeface="Calibri"/>
                <a:cs typeface="Calibri"/>
                <a:sym typeface="Calibri"/>
              </a:rPr>
              <a:t>Products on the right</a:t>
            </a:r>
            <a:r>
              <a:rPr lang="en-IE" sz="4000">
                <a:solidFill>
                  <a:schemeClr val="lt1"/>
                </a:solidFill>
                <a:latin typeface="Calibri"/>
                <a:ea typeface="Calibri"/>
                <a:cs typeface="Calibri"/>
                <a:sym typeface="Calibri"/>
              </a:rPr>
              <a:t> </a:t>
            </a:r>
            <a:endParaRPr sz="4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167efbc1f8c_0_4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E"/>
              <a:t>The following equation represents the reaction between zinc and sulfur acid</a:t>
            </a:r>
            <a:endParaRPr/>
          </a:p>
        </p:txBody>
      </p:sp>
      <p:sp>
        <p:nvSpPr>
          <p:cNvPr id="217" name="Google Shape;217;g167efbc1f8c_0_40"/>
          <p:cNvSpPr txBox="1"/>
          <p:nvPr>
            <p:ph idx="1" type="body"/>
          </p:nvPr>
        </p:nvSpPr>
        <p:spPr>
          <a:xfrm>
            <a:off x="601150" y="3226575"/>
            <a:ext cx="10752600" cy="2950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AutoNum type="alphaLcParenR"/>
            </a:pPr>
            <a:r>
              <a:rPr lang="en-IE"/>
              <a:t>What does the + sign mean </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AutoNum type="alphaLcParenR"/>
            </a:pPr>
            <a:r>
              <a:rPr lang="en-IE"/>
              <a:t>What does the				       mean </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AutoNum type="alphaLcParenR"/>
            </a:pPr>
            <a:r>
              <a:rPr lang="en-IE"/>
              <a:t> Name the </a:t>
            </a:r>
            <a:r>
              <a:rPr lang="en-IE"/>
              <a:t>reaction</a:t>
            </a:r>
            <a:r>
              <a:rPr lang="en-IE"/>
              <a:t> and the products				 </a:t>
            </a:r>
            <a:endParaRPr/>
          </a:p>
        </p:txBody>
      </p:sp>
      <p:pic>
        <p:nvPicPr>
          <p:cNvPr id="218" name="Google Shape;218;g167efbc1f8c_0_40"/>
          <p:cNvPicPr preferRelativeResize="0"/>
          <p:nvPr/>
        </p:nvPicPr>
        <p:blipFill rotWithShape="1">
          <a:blip r:embed="rId3">
            <a:alphaModFix/>
          </a:blip>
          <a:srcRect b="-24185" l="3982" r="4893" t="-17417"/>
          <a:stretch/>
        </p:blipFill>
        <p:spPr>
          <a:xfrm>
            <a:off x="98150" y="1413850"/>
            <a:ext cx="11574351" cy="1893000"/>
          </a:xfrm>
          <a:prstGeom prst="rect">
            <a:avLst/>
          </a:prstGeom>
          <a:noFill/>
          <a:ln>
            <a:noFill/>
          </a:ln>
        </p:spPr>
      </p:pic>
      <p:pic>
        <p:nvPicPr>
          <p:cNvPr id="219" name="Google Shape;219;g167efbc1f8c_0_40"/>
          <p:cNvPicPr preferRelativeResize="0"/>
          <p:nvPr/>
        </p:nvPicPr>
        <p:blipFill>
          <a:blip r:embed="rId4">
            <a:alphaModFix/>
          </a:blip>
          <a:stretch>
            <a:fillRect/>
          </a:stretch>
        </p:blipFill>
        <p:spPr>
          <a:xfrm>
            <a:off x="3655675" y="4281325"/>
            <a:ext cx="1504950" cy="685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16e7ecf4383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26" name="Google Shape;226;g16e7ecf4383_0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27" name="Google Shape;227;g16e7ecf4383_0_0"/>
          <p:cNvPicPr preferRelativeResize="0"/>
          <p:nvPr/>
        </p:nvPicPr>
        <p:blipFill>
          <a:blip r:embed="rId3">
            <a:alphaModFix/>
          </a:blip>
          <a:stretch>
            <a:fillRect/>
          </a:stretch>
        </p:blipFill>
        <p:spPr>
          <a:xfrm>
            <a:off x="-111275" y="1889325"/>
            <a:ext cx="12303274" cy="3189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grpSp>
        <p:nvGrpSpPr>
          <p:cNvPr id="233" name="Google Shape;233;p16"/>
          <p:cNvGrpSpPr/>
          <p:nvPr/>
        </p:nvGrpSpPr>
        <p:grpSpPr>
          <a:xfrm>
            <a:off x="9267641" y="2840116"/>
            <a:ext cx="2522576" cy="3925039"/>
            <a:chOff x="6552939" y="2390775"/>
            <a:chExt cx="2438921" cy="3686175"/>
          </a:xfrm>
        </p:grpSpPr>
        <p:sp>
          <p:nvSpPr>
            <p:cNvPr id="234" name="Google Shape;234;p16"/>
            <p:cNvSpPr/>
            <p:nvPr/>
          </p:nvSpPr>
          <p:spPr>
            <a:xfrm>
              <a:off x="6552939" y="5676900"/>
              <a:ext cx="2419350" cy="4000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Arial"/>
                <a:buNone/>
              </a:pPr>
              <a:r>
                <a:rPr lang="en-IE" sz="2000">
                  <a:solidFill>
                    <a:schemeClr val="dk1"/>
                  </a:solidFill>
                  <a:latin typeface="Calibri"/>
                  <a:ea typeface="Calibri"/>
                  <a:cs typeface="Calibri"/>
                  <a:sym typeface="Calibri"/>
                </a:rPr>
                <a:t>Antoine Lavoisier</a:t>
              </a:r>
              <a:endParaRPr/>
            </a:p>
          </p:txBody>
        </p:sp>
        <p:pic>
          <p:nvPicPr>
            <p:cNvPr descr="A picture containing sitting, black, woman, white&#10;&#10;Description automatically generated" id="235" name="Google Shape;235;p16"/>
            <p:cNvPicPr preferRelativeResize="0"/>
            <p:nvPr/>
          </p:nvPicPr>
          <p:blipFill rotWithShape="1">
            <a:blip r:embed="rId3">
              <a:alphaModFix/>
            </a:blip>
            <a:srcRect b="0" l="0" r="0" t="0"/>
            <a:stretch/>
          </p:blipFill>
          <p:spPr>
            <a:xfrm>
              <a:off x="6552939" y="2390775"/>
              <a:ext cx="2438921" cy="3286125"/>
            </a:xfrm>
            <a:prstGeom prst="rect">
              <a:avLst/>
            </a:prstGeom>
            <a:noFill/>
            <a:ln>
              <a:noFill/>
            </a:ln>
          </p:spPr>
        </p:pic>
      </p:grpSp>
      <p:sp>
        <p:nvSpPr>
          <p:cNvPr id="236" name="Google Shape;236;p16"/>
          <p:cNvSpPr txBox="1"/>
          <p:nvPr>
            <p:ph type="title"/>
          </p:nvPr>
        </p:nvSpPr>
        <p:spPr>
          <a:xfrm>
            <a:off x="293298" y="-16418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Law of conservation of mass</a:t>
            </a:r>
            <a:endParaRPr/>
          </a:p>
        </p:txBody>
      </p:sp>
      <p:sp>
        <p:nvSpPr>
          <p:cNvPr id="237" name="Google Shape;237;p16"/>
          <p:cNvSpPr txBox="1"/>
          <p:nvPr>
            <p:ph idx="1" type="body"/>
          </p:nvPr>
        </p:nvSpPr>
        <p:spPr>
          <a:xfrm>
            <a:off x="838200" y="3059503"/>
            <a:ext cx="8501332" cy="1016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2800"/>
              <a:buNone/>
            </a:pPr>
            <a:r>
              <a:rPr lang="en-IE" sz="2800">
                <a:solidFill>
                  <a:srgbClr val="000000"/>
                </a:solidFill>
              </a:rPr>
              <a:t>Antoine Lavoisier, a French chemist in the 18th century, discovered the law of the conservation of mass. </a:t>
            </a:r>
            <a:endParaRPr/>
          </a:p>
        </p:txBody>
      </p:sp>
      <p:sp>
        <p:nvSpPr>
          <p:cNvPr id="238" name="Google Shape;238;p16"/>
          <p:cNvSpPr/>
          <p:nvPr/>
        </p:nvSpPr>
        <p:spPr>
          <a:xfrm>
            <a:off x="396815" y="923576"/>
            <a:ext cx="11231592" cy="1637781"/>
          </a:xfrm>
          <a:prstGeom prst="roundRect">
            <a:avLst>
              <a:gd fmla="val 16667" name="adj"/>
            </a:avLst>
          </a:prstGeom>
          <a:solidFill>
            <a:schemeClr val="accent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E" sz="1800">
                <a:solidFill>
                  <a:schemeClr val="lt1"/>
                </a:solidFill>
                <a:latin typeface="Calibri"/>
                <a:ea typeface="Calibri"/>
                <a:cs typeface="Calibri"/>
                <a:sym typeface="Calibri"/>
              </a:rPr>
              <a:t> </a:t>
            </a:r>
            <a:r>
              <a:rPr b="1" lang="en-IE" sz="2400">
                <a:solidFill>
                  <a:schemeClr val="lt1"/>
                </a:solidFill>
                <a:latin typeface="Calibri"/>
                <a:ea typeface="Calibri"/>
                <a:cs typeface="Calibri"/>
                <a:sym typeface="Calibri"/>
              </a:rPr>
              <a:t>Law of conservation of mass:</a:t>
            </a:r>
            <a:endParaRPr b="1" sz="2400">
              <a:solidFill>
                <a:srgbClr val="000000"/>
              </a:solidFill>
              <a:latin typeface="Calibri"/>
              <a:ea typeface="Calibri"/>
              <a:cs typeface="Calibri"/>
              <a:sym typeface="Calibri"/>
            </a:endParaRPr>
          </a:p>
          <a:p>
            <a:pPr indent="0" lvl="0" marL="0" marR="0" rtl="0" algn="ctr">
              <a:spcBef>
                <a:spcPts val="0"/>
              </a:spcBef>
              <a:spcAft>
                <a:spcPts val="0"/>
              </a:spcAft>
              <a:buNone/>
            </a:pPr>
            <a:r>
              <a:rPr lang="en-IE" sz="2400">
                <a:solidFill>
                  <a:schemeClr val="lt1"/>
                </a:solidFill>
                <a:latin typeface="Calibri"/>
                <a:ea typeface="Calibri"/>
                <a:cs typeface="Calibri"/>
                <a:sym typeface="Calibri"/>
              </a:rPr>
              <a:t>Mass of a substance </a:t>
            </a:r>
            <a:r>
              <a:rPr b="1" lang="en-IE" sz="2400">
                <a:solidFill>
                  <a:schemeClr val="lt1"/>
                </a:solidFill>
                <a:latin typeface="Calibri"/>
                <a:ea typeface="Calibri"/>
                <a:cs typeface="Calibri"/>
                <a:sym typeface="Calibri"/>
              </a:rPr>
              <a:t>cannot</a:t>
            </a:r>
            <a:r>
              <a:rPr lang="en-IE" sz="2400">
                <a:solidFill>
                  <a:schemeClr val="lt1"/>
                </a:solidFill>
                <a:latin typeface="Calibri"/>
                <a:ea typeface="Calibri"/>
                <a:cs typeface="Calibri"/>
                <a:sym typeface="Calibri"/>
              </a:rPr>
              <a:t> be </a:t>
            </a:r>
            <a:r>
              <a:rPr b="1" lang="en-IE" sz="2400">
                <a:solidFill>
                  <a:schemeClr val="lt1"/>
                </a:solidFill>
                <a:latin typeface="Calibri"/>
                <a:ea typeface="Calibri"/>
                <a:cs typeface="Calibri"/>
                <a:sym typeface="Calibri"/>
              </a:rPr>
              <a:t>created</a:t>
            </a:r>
            <a:r>
              <a:rPr lang="en-IE" sz="2400">
                <a:solidFill>
                  <a:schemeClr val="lt1"/>
                </a:solidFill>
                <a:latin typeface="Calibri"/>
                <a:ea typeface="Calibri"/>
                <a:cs typeface="Calibri"/>
                <a:sym typeface="Calibri"/>
              </a:rPr>
              <a:t> or </a:t>
            </a:r>
            <a:r>
              <a:rPr b="1" lang="en-IE" sz="2400">
                <a:solidFill>
                  <a:schemeClr val="lt1"/>
                </a:solidFill>
                <a:latin typeface="Calibri"/>
                <a:ea typeface="Calibri"/>
                <a:cs typeface="Calibri"/>
                <a:sym typeface="Calibri"/>
              </a:rPr>
              <a:t>destroyed</a:t>
            </a:r>
            <a:r>
              <a:rPr lang="en-IE" sz="2400">
                <a:solidFill>
                  <a:schemeClr val="lt1"/>
                </a:solidFill>
                <a:latin typeface="Calibri"/>
                <a:ea typeface="Calibri"/>
                <a:cs typeface="Calibri"/>
                <a:sym typeface="Calibri"/>
              </a:rPr>
              <a:t>, so during a physical and chemical change there is no change in the overall mass.</a:t>
            </a:r>
            <a:endParaRPr/>
          </a:p>
        </p:txBody>
      </p:sp>
      <p:sp>
        <p:nvSpPr>
          <p:cNvPr id="239" name="Google Shape;239;p16"/>
          <p:cNvSpPr/>
          <p:nvPr/>
        </p:nvSpPr>
        <p:spPr>
          <a:xfrm>
            <a:off x="2041855" y="4318687"/>
            <a:ext cx="5114925" cy="400050"/>
          </a:xfrm>
          <a:prstGeom prst="rect">
            <a:avLst/>
          </a:prstGeom>
          <a:noFill/>
          <a:ln cap="flat" cmpd="sng" w="9525">
            <a:solidFill>
              <a:srgbClr val="B381B9"/>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IE" sz="2000">
                <a:solidFill>
                  <a:srgbClr val="000000"/>
                </a:solidFill>
                <a:latin typeface="Calibri"/>
                <a:ea typeface="Calibri"/>
                <a:cs typeface="Calibri"/>
                <a:sym typeface="Calibri"/>
              </a:rPr>
              <a:t>total mass of reactants = total mass of products</a:t>
            </a:r>
            <a:endParaRPr/>
          </a:p>
        </p:txBody>
      </p:sp>
      <p:sp>
        <p:nvSpPr>
          <p:cNvPr id="240" name="Google Shape;240;p16"/>
          <p:cNvSpPr/>
          <p:nvPr/>
        </p:nvSpPr>
        <p:spPr>
          <a:xfrm>
            <a:off x="1938008" y="5343402"/>
            <a:ext cx="6188075" cy="1016000"/>
          </a:xfrm>
          <a:prstGeom prst="rect">
            <a:avLst/>
          </a:prstGeom>
          <a:noFill/>
          <a:ln cap="flat" cmpd="sng" w="9525">
            <a:solidFill>
              <a:srgbClr val="B381B9"/>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IE" sz="2000">
                <a:solidFill>
                  <a:srgbClr val="000000"/>
                </a:solidFill>
                <a:latin typeface="Calibri"/>
                <a:ea typeface="Calibri"/>
                <a:cs typeface="Calibri"/>
                <a:sym typeface="Calibri"/>
              </a:rPr>
              <a:t>carbon + oxygen 		→ 	carbon dioxide</a:t>
            </a:r>
            <a:endParaRPr/>
          </a:p>
          <a:p>
            <a:pPr indent="0" lvl="0" marL="0" marR="0" rtl="0" algn="l">
              <a:lnSpc>
                <a:spcPct val="100000"/>
              </a:lnSpc>
              <a:spcBef>
                <a:spcPts val="0"/>
              </a:spcBef>
              <a:spcAft>
                <a:spcPts val="0"/>
              </a:spcAft>
              <a:buClr>
                <a:srgbClr val="000000"/>
              </a:buClr>
              <a:buSzPts val="2000"/>
              <a:buFont typeface="Arial"/>
              <a:buNone/>
            </a:pPr>
            <a:r>
              <a:rPr lang="en-IE" sz="2000">
                <a:solidFill>
                  <a:srgbClr val="000000"/>
                </a:solidFill>
                <a:latin typeface="Calibri"/>
                <a:ea typeface="Calibri"/>
                <a:cs typeface="Calibri"/>
                <a:sym typeface="Calibri"/>
              </a:rPr>
              <a:t>    2g             2g			            4g</a:t>
            </a:r>
            <a:endParaRPr/>
          </a:p>
          <a:p>
            <a:pPr indent="0" lvl="0" marL="0" marR="0" rtl="0" algn="l">
              <a:lnSpc>
                <a:spcPct val="100000"/>
              </a:lnSpc>
              <a:spcBef>
                <a:spcPts val="0"/>
              </a:spcBef>
              <a:spcAft>
                <a:spcPts val="0"/>
              </a:spcAft>
              <a:buClr>
                <a:srgbClr val="000000"/>
              </a:buClr>
              <a:buSzPts val="2000"/>
              <a:buFont typeface="Arial"/>
              <a:buNone/>
            </a:pPr>
            <a:r>
              <a:rPr lang="en-IE" sz="2000">
                <a:solidFill>
                  <a:srgbClr val="000000"/>
                </a:solidFill>
                <a:latin typeface="Calibri"/>
                <a:ea typeface="Calibri"/>
                <a:cs typeface="Calibri"/>
                <a:sym typeface="Calibri"/>
              </a:rPr>
              <a:t>mass of reactants = 4 g 		mass of products = 4 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7"/>
          <p:cNvSpPr txBox="1"/>
          <p:nvPr>
            <p:ph type="title"/>
          </p:nvPr>
        </p:nvSpPr>
        <p:spPr>
          <a:xfrm>
            <a:off x="573656" y="-11220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The law of conservation mass </a:t>
            </a:r>
            <a:endParaRPr/>
          </a:p>
        </p:txBody>
      </p:sp>
      <p:pic>
        <p:nvPicPr>
          <p:cNvPr id="246" name="Google Shape;246;p17"/>
          <p:cNvPicPr preferRelativeResize="0"/>
          <p:nvPr/>
        </p:nvPicPr>
        <p:blipFill rotWithShape="1">
          <a:blip r:embed="rId3">
            <a:alphaModFix/>
          </a:blip>
          <a:srcRect b="0" l="0" r="0" t="0"/>
          <a:stretch/>
        </p:blipFill>
        <p:spPr>
          <a:xfrm>
            <a:off x="1771290" y="884230"/>
            <a:ext cx="7094417" cy="2113898"/>
          </a:xfrm>
          <a:prstGeom prst="rect">
            <a:avLst/>
          </a:prstGeom>
          <a:noFill/>
          <a:ln>
            <a:noFill/>
          </a:ln>
        </p:spPr>
      </p:pic>
      <p:pic>
        <p:nvPicPr>
          <p:cNvPr id="247" name="Google Shape;247;p17"/>
          <p:cNvPicPr preferRelativeResize="0"/>
          <p:nvPr/>
        </p:nvPicPr>
        <p:blipFill rotWithShape="1">
          <a:blip r:embed="rId4">
            <a:alphaModFix/>
          </a:blip>
          <a:srcRect b="2847" l="0" r="0" t="0"/>
          <a:stretch/>
        </p:blipFill>
        <p:spPr>
          <a:xfrm>
            <a:off x="940086" y="3859873"/>
            <a:ext cx="2604402" cy="2019985"/>
          </a:xfrm>
          <a:prstGeom prst="rect">
            <a:avLst/>
          </a:prstGeom>
          <a:noFill/>
          <a:ln>
            <a:noFill/>
          </a:ln>
        </p:spPr>
      </p:pic>
      <p:pic>
        <p:nvPicPr>
          <p:cNvPr id="248" name="Google Shape;248;p17"/>
          <p:cNvPicPr preferRelativeResize="0"/>
          <p:nvPr/>
        </p:nvPicPr>
        <p:blipFill rotWithShape="1">
          <a:blip r:embed="rId5">
            <a:alphaModFix/>
          </a:blip>
          <a:srcRect b="0" l="0" r="0" t="0"/>
          <a:stretch/>
        </p:blipFill>
        <p:spPr>
          <a:xfrm>
            <a:off x="4543630" y="3859872"/>
            <a:ext cx="2252825" cy="1969535"/>
          </a:xfrm>
          <a:prstGeom prst="rect">
            <a:avLst/>
          </a:prstGeom>
          <a:noFill/>
          <a:ln>
            <a:noFill/>
          </a:ln>
        </p:spPr>
      </p:pic>
      <p:pic>
        <p:nvPicPr>
          <p:cNvPr id="249" name="Google Shape;249;p17"/>
          <p:cNvPicPr preferRelativeResize="0"/>
          <p:nvPr/>
        </p:nvPicPr>
        <p:blipFill rotWithShape="1">
          <a:blip r:embed="rId6">
            <a:alphaModFix/>
          </a:blip>
          <a:srcRect b="0" l="0" r="61137" t="0"/>
          <a:stretch/>
        </p:blipFill>
        <p:spPr>
          <a:xfrm>
            <a:off x="8037137" y="3859873"/>
            <a:ext cx="2252826" cy="196953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IE"/>
              <a:t>How many times can you </a:t>
            </a:r>
            <a:r>
              <a:rPr lang="en-IE"/>
              <a:t>physically</a:t>
            </a:r>
            <a:r>
              <a:rPr lang="en-IE"/>
              <a:t> change a piece of paper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18"/>
          <p:cNvPicPr preferRelativeResize="0"/>
          <p:nvPr/>
        </p:nvPicPr>
        <p:blipFill rotWithShape="1">
          <a:blip r:embed="rId3">
            <a:alphaModFix/>
          </a:blip>
          <a:srcRect b="0" l="0" r="0" t="0"/>
          <a:stretch/>
        </p:blipFill>
        <p:spPr>
          <a:xfrm>
            <a:off x="842511" y="2012726"/>
            <a:ext cx="9983638" cy="3120790"/>
          </a:xfrm>
          <a:prstGeom prst="rect">
            <a:avLst/>
          </a:prstGeom>
          <a:noFill/>
          <a:ln>
            <a:noFill/>
          </a:ln>
        </p:spPr>
      </p:pic>
      <p:sp>
        <p:nvSpPr>
          <p:cNvPr id="255" name="Google Shape;255;p18"/>
          <p:cNvSpPr txBox="1"/>
          <p:nvPr/>
        </p:nvSpPr>
        <p:spPr>
          <a:xfrm>
            <a:off x="592348" y="523086"/>
            <a:ext cx="11936082"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E" sz="2800">
                <a:solidFill>
                  <a:schemeClr val="dk1"/>
                </a:solidFill>
                <a:latin typeface="Times New Roman"/>
                <a:ea typeface="Times New Roman"/>
                <a:cs typeface="Times New Roman"/>
                <a:sym typeface="Times New Roman"/>
              </a:rPr>
              <a:t>In a chemical reaction, the amount of </a:t>
            </a:r>
            <a:r>
              <a:rPr b="1" lang="en-IE" sz="2800">
                <a:solidFill>
                  <a:schemeClr val="dk1"/>
                </a:solidFill>
                <a:latin typeface="Times New Roman"/>
                <a:ea typeface="Times New Roman"/>
                <a:cs typeface="Times New Roman"/>
                <a:sym typeface="Times New Roman"/>
              </a:rPr>
              <a:t>matter</a:t>
            </a:r>
            <a:r>
              <a:rPr lang="en-IE" sz="2800">
                <a:solidFill>
                  <a:schemeClr val="dk1"/>
                </a:solidFill>
                <a:latin typeface="Times New Roman"/>
                <a:ea typeface="Times New Roman"/>
                <a:cs typeface="Times New Roman"/>
                <a:sym typeface="Times New Roman"/>
              </a:rPr>
              <a:t> is the same </a:t>
            </a:r>
            <a:r>
              <a:rPr b="1" lang="en-IE" sz="2800">
                <a:solidFill>
                  <a:schemeClr val="dk1"/>
                </a:solidFill>
                <a:latin typeface="Times New Roman"/>
                <a:ea typeface="Times New Roman"/>
                <a:cs typeface="Times New Roman"/>
                <a:sym typeface="Times New Roman"/>
              </a:rPr>
              <a:t>before</a:t>
            </a:r>
            <a:r>
              <a:rPr lang="en-IE" sz="2800">
                <a:solidFill>
                  <a:schemeClr val="dk1"/>
                </a:solidFill>
                <a:latin typeface="Times New Roman"/>
                <a:ea typeface="Times New Roman"/>
                <a:cs typeface="Times New Roman"/>
                <a:sym typeface="Times New Roman"/>
              </a:rPr>
              <a:t> and </a:t>
            </a:r>
            <a:r>
              <a:rPr b="1" lang="en-IE" sz="2800">
                <a:solidFill>
                  <a:schemeClr val="dk1"/>
                </a:solidFill>
                <a:latin typeface="Times New Roman"/>
                <a:ea typeface="Times New Roman"/>
                <a:cs typeface="Times New Roman"/>
                <a:sym typeface="Times New Roman"/>
              </a:rPr>
              <a:t>after</a:t>
            </a:r>
            <a:r>
              <a:rPr lang="en-IE" sz="2800">
                <a:solidFill>
                  <a:schemeClr val="dk1"/>
                </a:solidFill>
                <a:latin typeface="Times New Roman"/>
                <a:ea typeface="Times New Roman"/>
                <a:cs typeface="Times New Roman"/>
                <a:sym typeface="Times New Roman"/>
              </a:rPr>
              <a:t> the reaction has taken place.</a:t>
            </a:r>
            <a:endParaRPr/>
          </a:p>
        </p:txBody>
      </p:sp>
      <p:sp>
        <p:nvSpPr>
          <p:cNvPr id="256" name="Google Shape;256;p18"/>
          <p:cNvSpPr txBox="1"/>
          <p:nvPr/>
        </p:nvSpPr>
        <p:spPr>
          <a:xfrm>
            <a:off x="304801" y="5380807"/>
            <a:ext cx="11936082"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E" sz="2800">
                <a:solidFill>
                  <a:schemeClr val="dk1"/>
                </a:solidFill>
                <a:latin typeface="Times New Roman"/>
                <a:ea typeface="Times New Roman"/>
                <a:cs typeface="Times New Roman"/>
                <a:sym typeface="Times New Roman"/>
              </a:rPr>
              <a:t>The </a:t>
            </a:r>
            <a:r>
              <a:rPr b="1" lang="en-IE" sz="2800">
                <a:solidFill>
                  <a:schemeClr val="dk1"/>
                </a:solidFill>
                <a:latin typeface="Times New Roman"/>
                <a:ea typeface="Times New Roman"/>
                <a:cs typeface="Times New Roman"/>
                <a:sym typeface="Times New Roman"/>
              </a:rPr>
              <a:t>structure</a:t>
            </a:r>
            <a:r>
              <a:rPr lang="en-IE" sz="2800">
                <a:solidFill>
                  <a:schemeClr val="dk1"/>
                </a:solidFill>
                <a:latin typeface="Times New Roman"/>
                <a:ea typeface="Times New Roman"/>
                <a:cs typeface="Times New Roman"/>
                <a:sym typeface="Times New Roman"/>
              </a:rPr>
              <a:t> of the atoms have changed, but </a:t>
            </a:r>
            <a:r>
              <a:rPr b="1" lang="en-IE" sz="2800">
                <a:solidFill>
                  <a:schemeClr val="dk1"/>
                </a:solidFill>
                <a:latin typeface="Times New Roman"/>
                <a:ea typeface="Times New Roman"/>
                <a:cs typeface="Times New Roman"/>
                <a:sym typeface="Times New Roman"/>
              </a:rPr>
              <a:t>no</a:t>
            </a:r>
            <a:r>
              <a:rPr lang="en-IE" sz="2800">
                <a:solidFill>
                  <a:schemeClr val="dk1"/>
                </a:solidFill>
                <a:latin typeface="Times New Roman"/>
                <a:ea typeface="Times New Roman"/>
                <a:cs typeface="Times New Roman"/>
                <a:sym typeface="Times New Roman"/>
              </a:rPr>
              <a:t> atoms are </a:t>
            </a:r>
            <a:r>
              <a:rPr b="1" lang="en-IE" sz="2800">
                <a:solidFill>
                  <a:schemeClr val="dk1"/>
                </a:solidFill>
                <a:latin typeface="Times New Roman"/>
                <a:ea typeface="Times New Roman"/>
                <a:cs typeface="Times New Roman"/>
                <a:sym typeface="Times New Roman"/>
              </a:rPr>
              <a:t>created</a:t>
            </a:r>
            <a:r>
              <a:rPr lang="en-IE" sz="2800">
                <a:solidFill>
                  <a:schemeClr val="dk1"/>
                </a:solidFill>
                <a:latin typeface="Times New Roman"/>
                <a:ea typeface="Times New Roman"/>
                <a:cs typeface="Times New Roman"/>
                <a:sym typeface="Times New Roman"/>
              </a:rPr>
              <a:t> or </a:t>
            </a:r>
            <a:r>
              <a:rPr b="1" lang="en-IE" sz="2800">
                <a:solidFill>
                  <a:schemeClr val="dk1"/>
                </a:solidFill>
                <a:latin typeface="Times New Roman"/>
                <a:ea typeface="Times New Roman"/>
                <a:cs typeface="Times New Roman"/>
                <a:sym typeface="Times New Roman"/>
              </a:rPr>
              <a:t>destroyed</a:t>
            </a:r>
            <a:r>
              <a:rPr lang="en-IE" sz="2800">
                <a:solidFill>
                  <a:schemeClr val="dk1"/>
                </a:solidFill>
                <a:latin typeface="Times New Roman"/>
                <a:ea typeface="Times New Roman"/>
                <a:cs typeface="Times New Roman"/>
                <a:sym typeface="Times New Roman"/>
              </a:rPr>
              <a:t> during the reaction.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20"/>
          <p:cNvPicPr preferRelativeResize="0"/>
          <p:nvPr/>
        </p:nvPicPr>
        <p:blipFill rotWithShape="1">
          <a:blip r:embed="rId3">
            <a:alphaModFix/>
          </a:blip>
          <a:srcRect b="0" l="0" r="0" t="24410"/>
          <a:stretch/>
        </p:blipFill>
        <p:spPr>
          <a:xfrm>
            <a:off x="-132270" y="3429000"/>
            <a:ext cx="12192000" cy="3129951"/>
          </a:xfrm>
          <a:prstGeom prst="rect">
            <a:avLst/>
          </a:prstGeom>
          <a:noFill/>
          <a:ln>
            <a:noFill/>
          </a:ln>
        </p:spPr>
      </p:pic>
      <p:sp>
        <p:nvSpPr>
          <p:cNvPr id="262" name="Google Shape;262;p20"/>
          <p:cNvSpPr txBox="1"/>
          <p:nvPr/>
        </p:nvSpPr>
        <p:spPr>
          <a:xfrm>
            <a:off x="609602" y="24831"/>
            <a:ext cx="107082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E" sz="2800">
                <a:solidFill>
                  <a:schemeClr val="dk1"/>
                </a:solidFill>
                <a:latin typeface="Times New Roman"/>
                <a:ea typeface="Times New Roman"/>
                <a:cs typeface="Times New Roman"/>
                <a:sym typeface="Times New Roman"/>
              </a:rPr>
              <a:t>Identify the </a:t>
            </a:r>
            <a:r>
              <a:rPr b="1" lang="en-IE" sz="2800">
                <a:solidFill>
                  <a:schemeClr val="dk1"/>
                </a:solidFill>
                <a:latin typeface="Times New Roman"/>
                <a:ea typeface="Times New Roman"/>
                <a:cs typeface="Times New Roman"/>
                <a:sym typeface="Times New Roman"/>
              </a:rPr>
              <a:t>reactants</a:t>
            </a:r>
            <a:r>
              <a:rPr lang="en-IE" sz="2800">
                <a:solidFill>
                  <a:schemeClr val="dk1"/>
                </a:solidFill>
                <a:latin typeface="Times New Roman"/>
                <a:ea typeface="Times New Roman"/>
                <a:cs typeface="Times New Roman"/>
                <a:sym typeface="Times New Roman"/>
              </a:rPr>
              <a:t> and the </a:t>
            </a:r>
            <a:r>
              <a:rPr b="1" lang="en-IE" sz="2800">
                <a:solidFill>
                  <a:schemeClr val="dk1"/>
                </a:solidFill>
                <a:latin typeface="Times New Roman"/>
                <a:ea typeface="Times New Roman"/>
                <a:cs typeface="Times New Roman"/>
                <a:sym typeface="Times New Roman"/>
              </a:rPr>
              <a:t>product</a:t>
            </a:r>
            <a:r>
              <a:rPr lang="en-IE" sz="2800">
                <a:solidFill>
                  <a:schemeClr val="dk1"/>
                </a:solidFill>
                <a:latin typeface="Times New Roman"/>
                <a:ea typeface="Times New Roman"/>
                <a:cs typeface="Times New Roman"/>
                <a:sym typeface="Times New Roman"/>
              </a:rPr>
              <a:t> in the chemical reaction and draw a particle diagram for both the reactants and products. </a:t>
            </a:r>
            <a:endParaRPr/>
          </a:p>
        </p:txBody>
      </p:sp>
      <p:sp>
        <p:nvSpPr>
          <p:cNvPr id="263" name="Google Shape;263;p20"/>
          <p:cNvSpPr txBox="1"/>
          <p:nvPr>
            <p:ph idx="1" type="body"/>
          </p:nvPr>
        </p:nvSpPr>
        <p:spPr>
          <a:xfrm>
            <a:off x="1298276" y="2072916"/>
            <a:ext cx="10515600" cy="56676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E"/>
              <a:t>Hydrogen (</a:t>
            </a:r>
            <a:r>
              <a:rPr lang="en-IE">
                <a:solidFill>
                  <a:srgbClr val="202124"/>
                </a:solidFill>
                <a:latin typeface="arial"/>
                <a:ea typeface="arial"/>
                <a:cs typeface="arial"/>
                <a:sym typeface="arial"/>
              </a:rPr>
              <a:t>H</a:t>
            </a:r>
            <a:r>
              <a:rPr baseline="-25000" lang="en-IE">
                <a:solidFill>
                  <a:srgbClr val="202124"/>
                </a:solidFill>
                <a:latin typeface="arial"/>
                <a:ea typeface="arial"/>
                <a:cs typeface="arial"/>
                <a:sym typeface="arial"/>
              </a:rPr>
              <a:t>2</a:t>
            </a:r>
            <a:r>
              <a:rPr lang="en-IE"/>
              <a:t>) + oxygen  (O)</a:t>
            </a:r>
            <a:r>
              <a:rPr b="1" baseline="-25000" i="0" lang="en-IE">
                <a:solidFill>
                  <a:srgbClr val="202124"/>
                </a:solidFill>
                <a:latin typeface="arial"/>
                <a:ea typeface="arial"/>
                <a:cs typeface="arial"/>
                <a:sym typeface="arial"/>
              </a:rPr>
              <a:t> 	                 	        </a:t>
            </a:r>
            <a:r>
              <a:rPr lang="en-IE"/>
              <a:t> </a:t>
            </a:r>
            <a:r>
              <a:rPr lang="en-IE">
                <a:solidFill>
                  <a:srgbClr val="202124"/>
                </a:solidFill>
                <a:latin typeface="arial"/>
                <a:ea typeface="arial"/>
                <a:cs typeface="arial"/>
                <a:sym typeface="arial"/>
              </a:rPr>
              <a:t>  water  (H</a:t>
            </a:r>
            <a:r>
              <a:rPr baseline="-25000" lang="en-IE">
                <a:solidFill>
                  <a:srgbClr val="202124"/>
                </a:solidFill>
                <a:latin typeface="arial"/>
                <a:ea typeface="arial"/>
                <a:cs typeface="arial"/>
                <a:sym typeface="arial"/>
              </a:rPr>
              <a:t>2</a:t>
            </a:r>
            <a:r>
              <a:rPr lang="en-IE"/>
              <a:t>O)</a:t>
            </a:r>
            <a:endParaRPr/>
          </a:p>
        </p:txBody>
      </p:sp>
      <p:cxnSp>
        <p:nvCxnSpPr>
          <p:cNvPr id="264" name="Google Shape;264;p20"/>
          <p:cNvCxnSpPr/>
          <p:nvPr/>
        </p:nvCxnSpPr>
        <p:spPr>
          <a:xfrm>
            <a:off x="5647426" y="2356299"/>
            <a:ext cx="1736785" cy="0"/>
          </a:xfrm>
          <a:prstGeom prst="straightConnector1">
            <a:avLst/>
          </a:prstGeom>
          <a:noFill/>
          <a:ln cap="flat" cmpd="sng" w="76200">
            <a:solidFill>
              <a:srgbClr val="FF0000"/>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16f7722e901_0_13"/>
          <p:cNvSpPr txBox="1"/>
          <p:nvPr>
            <p:ph type="title"/>
          </p:nvPr>
        </p:nvSpPr>
        <p:spPr>
          <a:xfrm>
            <a:off x="389242" y="6"/>
            <a:ext cx="88923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33333"/>
              </a:buClr>
              <a:buSzPts val="2800"/>
              <a:buFont typeface="Times New Roman"/>
              <a:buNone/>
            </a:pPr>
            <a:r>
              <a:rPr lang="en-IE" sz="3000">
                <a:solidFill>
                  <a:srgbClr val="333333"/>
                </a:solidFill>
                <a:latin typeface="Times New Roman"/>
                <a:ea typeface="Times New Roman"/>
                <a:cs typeface="Times New Roman"/>
                <a:sym typeface="Times New Roman"/>
              </a:rPr>
              <a:t>Iron </a:t>
            </a:r>
            <a:r>
              <a:rPr i="0" lang="en-IE" sz="3000">
                <a:solidFill>
                  <a:srgbClr val="333333"/>
                </a:solidFill>
                <a:latin typeface="Times New Roman"/>
                <a:ea typeface="Times New Roman"/>
                <a:cs typeface="Times New Roman"/>
                <a:sym typeface="Times New Roman"/>
              </a:rPr>
              <a:t>(</a:t>
            </a:r>
            <a:r>
              <a:rPr lang="en-IE" sz="3000">
                <a:solidFill>
                  <a:srgbClr val="333333"/>
                </a:solidFill>
                <a:latin typeface="Times New Roman"/>
                <a:ea typeface="Times New Roman"/>
                <a:cs typeface="Times New Roman"/>
                <a:sym typeface="Times New Roman"/>
              </a:rPr>
              <a:t>Fe</a:t>
            </a:r>
            <a:r>
              <a:rPr i="0" lang="en-IE" sz="3000">
                <a:solidFill>
                  <a:srgbClr val="333333"/>
                </a:solidFill>
                <a:latin typeface="Times New Roman"/>
                <a:ea typeface="Times New Roman"/>
                <a:cs typeface="Times New Roman"/>
                <a:sym typeface="Times New Roman"/>
              </a:rPr>
              <a:t>) reacts with oxygen (O</a:t>
            </a:r>
            <a:r>
              <a:rPr baseline="-25000" i="0" lang="en-IE" sz="3000">
                <a:solidFill>
                  <a:srgbClr val="333333"/>
                </a:solidFill>
                <a:latin typeface="Times New Roman"/>
                <a:ea typeface="Times New Roman"/>
                <a:cs typeface="Times New Roman"/>
                <a:sym typeface="Times New Roman"/>
              </a:rPr>
              <a:t>2</a:t>
            </a:r>
            <a:r>
              <a:rPr i="0" lang="en-IE" sz="3000">
                <a:solidFill>
                  <a:srgbClr val="333333"/>
                </a:solidFill>
                <a:latin typeface="Times New Roman"/>
                <a:ea typeface="Times New Roman"/>
                <a:cs typeface="Times New Roman"/>
                <a:sym typeface="Times New Roman"/>
              </a:rPr>
              <a:t>) to form the product </a:t>
            </a:r>
            <a:r>
              <a:rPr lang="en-IE" sz="3000">
                <a:solidFill>
                  <a:srgbClr val="333333"/>
                </a:solidFill>
                <a:latin typeface="Times New Roman"/>
                <a:ea typeface="Times New Roman"/>
                <a:cs typeface="Times New Roman"/>
                <a:sym typeface="Times New Roman"/>
              </a:rPr>
              <a:t>iron oxide (</a:t>
            </a:r>
            <a:r>
              <a:rPr lang="en-IE" sz="3000">
                <a:solidFill>
                  <a:srgbClr val="202124"/>
                </a:solidFill>
                <a:highlight>
                  <a:srgbClr val="FFFFFF"/>
                </a:highlight>
                <a:latin typeface="Times New Roman"/>
                <a:ea typeface="Times New Roman"/>
                <a:cs typeface="Times New Roman"/>
                <a:sym typeface="Times New Roman"/>
              </a:rPr>
              <a:t>Fe</a:t>
            </a:r>
            <a:r>
              <a:rPr baseline="-25000" lang="en-IE" sz="3000">
                <a:solidFill>
                  <a:srgbClr val="202124"/>
                </a:solidFill>
                <a:highlight>
                  <a:srgbClr val="FFFFFF"/>
                </a:highlight>
                <a:latin typeface="Times New Roman"/>
                <a:ea typeface="Times New Roman"/>
                <a:cs typeface="Times New Roman"/>
                <a:sym typeface="Times New Roman"/>
              </a:rPr>
              <a:t>2</a:t>
            </a:r>
            <a:r>
              <a:rPr lang="en-IE" sz="3000">
                <a:solidFill>
                  <a:srgbClr val="202124"/>
                </a:solidFill>
                <a:highlight>
                  <a:srgbClr val="FFFFFF"/>
                </a:highlight>
                <a:latin typeface="Times New Roman"/>
                <a:ea typeface="Times New Roman"/>
                <a:cs typeface="Times New Roman"/>
                <a:sym typeface="Times New Roman"/>
              </a:rPr>
              <a:t>O</a:t>
            </a:r>
            <a:r>
              <a:rPr baseline="-25000" lang="en-IE" sz="3000">
                <a:solidFill>
                  <a:srgbClr val="202124"/>
                </a:solidFill>
                <a:highlight>
                  <a:srgbClr val="FFFFFF"/>
                </a:highlight>
                <a:latin typeface="Times New Roman"/>
                <a:ea typeface="Times New Roman"/>
                <a:cs typeface="Times New Roman"/>
                <a:sym typeface="Times New Roman"/>
              </a:rPr>
              <a:t>3</a:t>
            </a:r>
            <a:r>
              <a:rPr lang="en-IE" sz="3000">
                <a:solidFill>
                  <a:srgbClr val="202124"/>
                </a:solidFill>
                <a:highlight>
                  <a:srgbClr val="FFFFFF"/>
                </a:highlight>
                <a:latin typeface="Times New Roman"/>
                <a:ea typeface="Times New Roman"/>
                <a:cs typeface="Times New Roman"/>
                <a:sym typeface="Times New Roman"/>
              </a:rPr>
              <a:t>) </a:t>
            </a:r>
            <a:endParaRPr sz="3000">
              <a:latin typeface="Times New Roman"/>
              <a:ea typeface="Times New Roman"/>
              <a:cs typeface="Times New Roman"/>
              <a:sym typeface="Times New Roman"/>
            </a:endParaRPr>
          </a:p>
        </p:txBody>
      </p:sp>
      <p:sp>
        <p:nvSpPr>
          <p:cNvPr id="270" name="Google Shape;270;g16f7722e901_0_13"/>
          <p:cNvSpPr txBox="1"/>
          <p:nvPr/>
        </p:nvSpPr>
        <p:spPr>
          <a:xfrm>
            <a:off x="2544045" y="1325712"/>
            <a:ext cx="6274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E" sz="4300">
                <a:solidFill>
                  <a:srgbClr val="202124"/>
                </a:solidFill>
                <a:highlight>
                  <a:srgbClr val="FFFFFF"/>
                </a:highlight>
                <a:latin typeface="Times New Roman"/>
                <a:ea typeface="Times New Roman"/>
                <a:cs typeface="Times New Roman"/>
                <a:sym typeface="Times New Roman"/>
              </a:rPr>
              <a:t>Fe</a:t>
            </a:r>
            <a:r>
              <a:rPr baseline="-25000" lang="en-IE" sz="4300">
                <a:solidFill>
                  <a:srgbClr val="202124"/>
                </a:solidFill>
                <a:highlight>
                  <a:srgbClr val="FFFFFF"/>
                </a:highlight>
                <a:latin typeface="Times New Roman"/>
                <a:ea typeface="Times New Roman"/>
                <a:cs typeface="Times New Roman"/>
                <a:sym typeface="Times New Roman"/>
              </a:rPr>
              <a:t>2</a:t>
            </a:r>
            <a:r>
              <a:rPr lang="en-IE" sz="4300">
                <a:solidFill>
                  <a:srgbClr val="202124"/>
                </a:solidFill>
                <a:highlight>
                  <a:srgbClr val="FFFFFF"/>
                </a:highlight>
                <a:latin typeface="Times New Roman"/>
                <a:ea typeface="Times New Roman"/>
                <a:cs typeface="Times New Roman"/>
                <a:sym typeface="Times New Roman"/>
              </a:rPr>
              <a:t> +</a:t>
            </a:r>
            <a:r>
              <a:rPr b="0" baseline="-25000" i="0" lang="en-IE" sz="4300">
                <a:solidFill>
                  <a:srgbClr val="333333"/>
                </a:solidFill>
                <a:latin typeface="Times New Roman"/>
                <a:ea typeface="Times New Roman"/>
                <a:cs typeface="Times New Roman"/>
                <a:sym typeface="Times New Roman"/>
              </a:rPr>
              <a:t>  </a:t>
            </a:r>
            <a:r>
              <a:rPr lang="en-IE" sz="4300">
                <a:solidFill>
                  <a:srgbClr val="202124"/>
                </a:solidFill>
                <a:highlight>
                  <a:srgbClr val="FFFFFF"/>
                </a:highlight>
                <a:latin typeface="Times New Roman"/>
                <a:ea typeface="Times New Roman"/>
                <a:cs typeface="Times New Roman"/>
                <a:sym typeface="Times New Roman"/>
              </a:rPr>
              <a:t>O</a:t>
            </a:r>
            <a:r>
              <a:rPr baseline="-25000" lang="en-IE" sz="4300">
                <a:solidFill>
                  <a:srgbClr val="202124"/>
                </a:solidFill>
                <a:highlight>
                  <a:srgbClr val="FFFFFF"/>
                </a:highlight>
                <a:latin typeface="Times New Roman"/>
                <a:ea typeface="Times New Roman"/>
                <a:cs typeface="Times New Roman"/>
                <a:sym typeface="Times New Roman"/>
              </a:rPr>
              <a:t>3   	</a:t>
            </a:r>
            <a:r>
              <a:rPr b="0" i="0" lang="en-IE" sz="4300">
                <a:solidFill>
                  <a:srgbClr val="333333"/>
                </a:solidFill>
                <a:latin typeface="Times New Roman"/>
                <a:ea typeface="Times New Roman"/>
                <a:cs typeface="Times New Roman"/>
                <a:sym typeface="Times New Roman"/>
              </a:rPr>
              <a:t>   →          </a:t>
            </a:r>
            <a:r>
              <a:rPr lang="en-IE" sz="4300">
                <a:solidFill>
                  <a:srgbClr val="202124"/>
                </a:solidFill>
                <a:highlight>
                  <a:srgbClr val="FFFFFF"/>
                </a:highlight>
                <a:latin typeface="Times New Roman"/>
                <a:ea typeface="Times New Roman"/>
                <a:cs typeface="Times New Roman"/>
                <a:sym typeface="Times New Roman"/>
              </a:rPr>
              <a:t>Fe</a:t>
            </a:r>
            <a:r>
              <a:rPr baseline="-25000" lang="en-IE" sz="4300">
                <a:solidFill>
                  <a:srgbClr val="202124"/>
                </a:solidFill>
                <a:highlight>
                  <a:srgbClr val="FFFFFF"/>
                </a:highlight>
                <a:latin typeface="Times New Roman"/>
                <a:ea typeface="Times New Roman"/>
                <a:cs typeface="Times New Roman"/>
                <a:sym typeface="Times New Roman"/>
              </a:rPr>
              <a:t>2</a:t>
            </a:r>
            <a:r>
              <a:rPr lang="en-IE" sz="4300">
                <a:solidFill>
                  <a:srgbClr val="202124"/>
                </a:solidFill>
                <a:highlight>
                  <a:srgbClr val="FFFFFF"/>
                </a:highlight>
                <a:latin typeface="Times New Roman"/>
                <a:ea typeface="Times New Roman"/>
                <a:cs typeface="Times New Roman"/>
                <a:sym typeface="Times New Roman"/>
              </a:rPr>
              <a:t>O</a:t>
            </a:r>
            <a:r>
              <a:rPr baseline="-25000" lang="en-IE" sz="4300">
                <a:solidFill>
                  <a:srgbClr val="202124"/>
                </a:solidFill>
                <a:highlight>
                  <a:srgbClr val="FFFFFF"/>
                </a:highlight>
                <a:latin typeface="Times New Roman"/>
                <a:ea typeface="Times New Roman"/>
                <a:cs typeface="Times New Roman"/>
                <a:sym typeface="Times New Roman"/>
              </a:rPr>
              <a:t>3</a:t>
            </a:r>
            <a:r>
              <a:rPr b="0" i="0" lang="en-IE" sz="4300">
                <a:solidFill>
                  <a:srgbClr val="333333"/>
                </a:solidFill>
                <a:latin typeface="Times New Roman"/>
                <a:ea typeface="Times New Roman"/>
                <a:cs typeface="Times New Roman"/>
                <a:sym typeface="Times New Roman"/>
              </a:rPr>
              <a:t>   </a:t>
            </a:r>
            <a:r>
              <a:rPr b="0" i="0" lang="en-IE" sz="4800">
                <a:solidFill>
                  <a:srgbClr val="333333"/>
                </a:solidFill>
                <a:latin typeface="Times New Roman"/>
                <a:ea typeface="Times New Roman"/>
                <a:cs typeface="Times New Roman"/>
                <a:sym typeface="Times New Roman"/>
              </a:rPr>
              <a:t> </a:t>
            </a:r>
            <a:endParaRPr sz="4800">
              <a:solidFill>
                <a:schemeClr val="dk1"/>
              </a:solidFill>
              <a:latin typeface="Times New Roman"/>
              <a:ea typeface="Times New Roman"/>
              <a:cs typeface="Times New Roman"/>
              <a:sym typeface="Times New Roman"/>
            </a:endParaRPr>
          </a:p>
        </p:txBody>
      </p:sp>
      <p:sp>
        <p:nvSpPr>
          <p:cNvPr id="271" name="Google Shape;271;g16f7722e901_0_13"/>
          <p:cNvSpPr/>
          <p:nvPr/>
        </p:nvSpPr>
        <p:spPr>
          <a:xfrm>
            <a:off x="1147606" y="2413799"/>
            <a:ext cx="4020000" cy="2421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 name="Google Shape;272;g16f7722e901_0_13"/>
          <p:cNvSpPr/>
          <p:nvPr/>
        </p:nvSpPr>
        <p:spPr>
          <a:xfrm>
            <a:off x="7024395" y="2338813"/>
            <a:ext cx="4020000" cy="2421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g16f7722e901_0_13"/>
          <p:cNvSpPr/>
          <p:nvPr/>
        </p:nvSpPr>
        <p:spPr>
          <a:xfrm>
            <a:off x="2411989" y="4127449"/>
            <a:ext cx="598200" cy="540600"/>
          </a:xfrm>
          <a:prstGeom prst="flowChartConnector">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g16f7722e901_0_13"/>
          <p:cNvSpPr/>
          <p:nvPr/>
        </p:nvSpPr>
        <p:spPr>
          <a:xfrm>
            <a:off x="3750850" y="3107372"/>
            <a:ext cx="598200" cy="540600"/>
          </a:xfrm>
          <a:prstGeom prst="flowChartConnector">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g16f7722e901_0_13"/>
          <p:cNvSpPr/>
          <p:nvPr/>
        </p:nvSpPr>
        <p:spPr>
          <a:xfrm>
            <a:off x="8735286" y="2944188"/>
            <a:ext cx="598200" cy="540600"/>
          </a:xfrm>
          <a:prstGeom prst="flowChartConnector">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g16f7722e901_0_13"/>
          <p:cNvSpPr/>
          <p:nvPr/>
        </p:nvSpPr>
        <p:spPr>
          <a:xfrm>
            <a:off x="9153104" y="2759314"/>
            <a:ext cx="598200" cy="540600"/>
          </a:xfrm>
          <a:prstGeom prst="flowChartConnector">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g16f7722e901_0_13"/>
          <p:cNvSpPr/>
          <p:nvPr/>
        </p:nvSpPr>
        <p:spPr>
          <a:xfrm>
            <a:off x="3330536" y="3716231"/>
            <a:ext cx="598200" cy="540600"/>
          </a:xfrm>
          <a:prstGeom prst="flowChartConnector">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g16f7722e901_0_13"/>
          <p:cNvSpPr/>
          <p:nvPr/>
        </p:nvSpPr>
        <p:spPr>
          <a:xfrm>
            <a:off x="8294421" y="2747686"/>
            <a:ext cx="598200" cy="540600"/>
          </a:xfrm>
          <a:prstGeom prst="flowChartConnector">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g16f7722e901_0_13"/>
          <p:cNvSpPr/>
          <p:nvPr/>
        </p:nvSpPr>
        <p:spPr>
          <a:xfrm>
            <a:off x="2334086" y="3405625"/>
            <a:ext cx="598200" cy="540600"/>
          </a:xfrm>
          <a:prstGeom prst="flowChartConnector">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g16f7722e901_0_13"/>
          <p:cNvSpPr/>
          <p:nvPr/>
        </p:nvSpPr>
        <p:spPr>
          <a:xfrm>
            <a:off x="7836239" y="2865018"/>
            <a:ext cx="598200" cy="540600"/>
          </a:xfrm>
          <a:prstGeom prst="flowChartConnector">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1" name="Google Shape;281;g16f7722e901_0_13"/>
          <p:cNvPicPr preferRelativeResize="0"/>
          <p:nvPr/>
        </p:nvPicPr>
        <p:blipFill rotWithShape="1">
          <a:blip r:embed="rId3">
            <a:alphaModFix/>
          </a:blip>
          <a:srcRect b="0" l="0" r="0" t="0"/>
          <a:stretch/>
        </p:blipFill>
        <p:spPr>
          <a:xfrm>
            <a:off x="5167616" y="3299914"/>
            <a:ext cx="1704572" cy="498781"/>
          </a:xfrm>
          <a:prstGeom prst="rect">
            <a:avLst/>
          </a:prstGeom>
          <a:noFill/>
          <a:ln>
            <a:noFill/>
          </a:ln>
        </p:spPr>
      </p:pic>
      <p:pic>
        <p:nvPicPr>
          <p:cNvPr id="282" name="Google Shape;282;g16f7722e901_0_13"/>
          <p:cNvPicPr preferRelativeResize="0"/>
          <p:nvPr/>
        </p:nvPicPr>
        <p:blipFill>
          <a:blip r:embed="rId4">
            <a:alphaModFix/>
          </a:blip>
          <a:stretch>
            <a:fillRect/>
          </a:stretch>
        </p:blipFill>
        <p:spPr>
          <a:xfrm>
            <a:off x="9100426" y="152400"/>
            <a:ext cx="2939174" cy="1645950"/>
          </a:xfrm>
          <a:prstGeom prst="rect">
            <a:avLst/>
          </a:prstGeom>
          <a:noFill/>
          <a:ln>
            <a:noFill/>
          </a:ln>
        </p:spPr>
      </p:pic>
      <p:sp>
        <p:nvSpPr>
          <p:cNvPr id="283" name="Google Shape;283;g16f7722e901_0_13"/>
          <p:cNvSpPr/>
          <p:nvPr/>
        </p:nvSpPr>
        <p:spPr>
          <a:xfrm>
            <a:off x="1493464" y="3798699"/>
            <a:ext cx="598200" cy="540600"/>
          </a:xfrm>
          <a:prstGeom prst="flowChartConnector">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g16f7722e901_0_13"/>
          <p:cNvSpPr/>
          <p:nvPr/>
        </p:nvSpPr>
        <p:spPr>
          <a:xfrm>
            <a:off x="7435704" y="2747664"/>
            <a:ext cx="598200" cy="540600"/>
          </a:xfrm>
          <a:prstGeom prst="flowChartConnector">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g16f7722e901_0_13"/>
          <p:cNvSpPr/>
          <p:nvPr/>
        </p:nvSpPr>
        <p:spPr>
          <a:xfrm>
            <a:off x="1011452" y="6131449"/>
            <a:ext cx="598200" cy="540600"/>
          </a:xfrm>
          <a:prstGeom prst="flowChartConnector">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 name="Google Shape;286;g16f7722e901_0_13"/>
          <p:cNvSpPr/>
          <p:nvPr/>
        </p:nvSpPr>
        <p:spPr>
          <a:xfrm>
            <a:off x="1011461" y="5212831"/>
            <a:ext cx="598200" cy="540600"/>
          </a:xfrm>
          <a:prstGeom prst="flowChartConnector">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Google Shape;287;g16f7722e901_0_13"/>
          <p:cNvSpPr txBox="1"/>
          <p:nvPr/>
        </p:nvSpPr>
        <p:spPr>
          <a:xfrm>
            <a:off x="1803450" y="5922900"/>
            <a:ext cx="41343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lang="en-IE" sz="4300">
                <a:solidFill>
                  <a:srgbClr val="202124"/>
                </a:solidFill>
                <a:highlight>
                  <a:srgbClr val="FFFFFF"/>
                </a:highlight>
                <a:latin typeface="Times New Roman"/>
                <a:ea typeface="Times New Roman"/>
                <a:cs typeface="Times New Roman"/>
                <a:sym typeface="Times New Roman"/>
              </a:rPr>
              <a:t>= Oxygen (O)</a:t>
            </a:r>
            <a:endParaRPr/>
          </a:p>
        </p:txBody>
      </p:sp>
      <p:sp>
        <p:nvSpPr>
          <p:cNvPr id="288" name="Google Shape;288;g16f7722e901_0_13"/>
          <p:cNvSpPr txBox="1"/>
          <p:nvPr/>
        </p:nvSpPr>
        <p:spPr>
          <a:xfrm>
            <a:off x="1803450" y="5067950"/>
            <a:ext cx="41343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4300">
                <a:solidFill>
                  <a:srgbClr val="202124"/>
                </a:solidFill>
                <a:highlight>
                  <a:srgbClr val="FFFFFF"/>
                </a:highlight>
                <a:latin typeface="Times New Roman"/>
                <a:ea typeface="Times New Roman"/>
                <a:cs typeface="Times New Roman"/>
                <a:sym typeface="Times New Roman"/>
              </a:rPr>
              <a:t>= Iron </a:t>
            </a:r>
            <a:r>
              <a:rPr lang="en-IE" sz="4300">
                <a:solidFill>
                  <a:srgbClr val="202124"/>
                </a:solidFill>
                <a:highlight>
                  <a:srgbClr val="FFFFFF"/>
                </a:highlight>
                <a:latin typeface="Times New Roman"/>
                <a:ea typeface="Times New Roman"/>
                <a:cs typeface="Times New Roman"/>
                <a:sym typeface="Times New Roman"/>
              </a:rPr>
              <a:t>(Fe)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Draw a particle model diagram for the following: </a:t>
            </a:r>
            <a:endParaRPr/>
          </a:p>
        </p:txBody>
      </p:sp>
      <p:sp>
        <p:nvSpPr>
          <p:cNvPr id="294" name="Google Shape;294;p19"/>
          <p:cNvSpPr txBox="1"/>
          <p:nvPr>
            <p:ph idx="1" type="body"/>
          </p:nvPr>
        </p:nvSpPr>
        <p:spPr>
          <a:xfrm>
            <a:off x="838200" y="1825625"/>
            <a:ext cx="10515600" cy="56676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IE"/>
              <a:t>Nitrogen (N) + Hydrogen  (</a:t>
            </a:r>
            <a:r>
              <a:rPr b="1" lang="en-IE">
                <a:solidFill>
                  <a:srgbClr val="202124"/>
                </a:solidFill>
                <a:latin typeface="arial"/>
                <a:ea typeface="arial"/>
                <a:cs typeface="arial"/>
                <a:sym typeface="arial"/>
              </a:rPr>
              <a:t>H</a:t>
            </a:r>
            <a:r>
              <a:rPr b="1" baseline="-25000" lang="en-IE">
                <a:solidFill>
                  <a:srgbClr val="202124"/>
                </a:solidFill>
                <a:latin typeface="arial"/>
                <a:ea typeface="arial"/>
                <a:cs typeface="arial"/>
                <a:sym typeface="arial"/>
              </a:rPr>
              <a:t>3</a:t>
            </a:r>
            <a:r>
              <a:rPr b="1" lang="en-IE"/>
              <a:t>)</a:t>
            </a:r>
            <a:r>
              <a:rPr b="1" baseline="-25000" i="0" lang="en-IE">
                <a:solidFill>
                  <a:srgbClr val="202124"/>
                </a:solidFill>
                <a:latin typeface="arial"/>
                <a:ea typeface="arial"/>
                <a:cs typeface="arial"/>
                <a:sym typeface="arial"/>
              </a:rPr>
              <a:t> 		        </a:t>
            </a:r>
            <a:r>
              <a:rPr b="1" lang="en-IE"/>
              <a:t>         </a:t>
            </a:r>
            <a:r>
              <a:rPr b="1" lang="en-IE">
                <a:solidFill>
                  <a:srgbClr val="202124"/>
                </a:solidFill>
                <a:latin typeface="arial"/>
                <a:ea typeface="arial"/>
                <a:cs typeface="arial"/>
                <a:sym typeface="arial"/>
              </a:rPr>
              <a:t>  </a:t>
            </a:r>
            <a:r>
              <a:rPr b="1" lang="en-IE">
                <a:solidFill>
                  <a:srgbClr val="202124"/>
                </a:solidFill>
                <a:latin typeface="arial"/>
                <a:ea typeface="arial"/>
                <a:cs typeface="arial"/>
                <a:sym typeface="arial"/>
              </a:rPr>
              <a:t>Ammonia</a:t>
            </a:r>
            <a:r>
              <a:rPr b="1" lang="en-IE">
                <a:solidFill>
                  <a:srgbClr val="202124"/>
                </a:solidFill>
                <a:latin typeface="arial"/>
                <a:ea typeface="arial"/>
                <a:cs typeface="arial"/>
                <a:sym typeface="arial"/>
              </a:rPr>
              <a:t> (NH</a:t>
            </a:r>
            <a:r>
              <a:rPr b="1" baseline="-25000" lang="en-IE">
                <a:solidFill>
                  <a:srgbClr val="202124"/>
                </a:solidFill>
                <a:latin typeface="arial"/>
                <a:ea typeface="arial"/>
                <a:cs typeface="arial"/>
                <a:sym typeface="arial"/>
              </a:rPr>
              <a:t>3</a:t>
            </a:r>
            <a:r>
              <a:rPr b="1" lang="en-IE"/>
              <a:t>)</a:t>
            </a:r>
            <a:endParaRPr/>
          </a:p>
        </p:txBody>
      </p:sp>
      <p:cxnSp>
        <p:nvCxnSpPr>
          <p:cNvPr id="295" name="Google Shape;295;p19"/>
          <p:cNvCxnSpPr/>
          <p:nvPr/>
        </p:nvCxnSpPr>
        <p:spPr>
          <a:xfrm>
            <a:off x="5296618" y="2030084"/>
            <a:ext cx="1736785" cy="0"/>
          </a:xfrm>
          <a:prstGeom prst="straightConnector1">
            <a:avLst/>
          </a:prstGeom>
          <a:noFill/>
          <a:ln cap="flat" cmpd="sng" w="76200">
            <a:solidFill>
              <a:srgbClr val="FF0000"/>
            </a:solidFill>
            <a:prstDash val="solid"/>
            <a:miter lim="800000"/>
            <a:headEnd len="sm" w="sm" type="none"/>
            <a:tailEnd len="med" w="med" type="triangle"/>
          </a:ln>
        </p:spPr>
      </p:cxnSp>
      <p:sp>
        <p:nvSpPr>
          <p:cNvPr id="296" name="Google Shape;296;p19"/>
          <p:cNvSpPr/>
          <p:nvPr/>
        </p:nvSpPr>
        <p:spPr>
          <a:xfrm>
            <a:off x="1978322" y="3789869"/>
            <a:ext cx="2720196" cy="239814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7" name="Google Shape;297;p19"/>
          <p:cNvSpPr/>
          <p:nvPr/>
        </p:nvSpPr>
        <p:spPr>
          <a:xfrm>
            <a:off x="6901129" y="3789869"/>
            <a:ext cx="2720196" cy="239814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8" name="Google Shape;298;p19"/>
          <p:cNvSpPr/>
          <p:nvPr/>
        </p:nvSpPr>
        <p:spPr>
          <a:xfrm>
            <a:off x="2397068" y="4444036"/>
            <a:ext cx="471577" cy="483079"/>
          </a:xfrm>
          <a:prstGeom prst="ellipse">
            <a:avLst/>
          </a:prstGeom>
          <a:solidFill>
            <a:srgbClr val="92D050"/>
          </a:solidFill>
          <a:ln cap="flat" cmpd="sng" w="12700">
            <a:solidFill>
              <a:srgbClr val="92D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19"/>
          <p:cNvSpPr/>
          <p:nvPr/>
        </p:nvSpPr>
        <p:spPr>
          <a:xfrm>
            <a:off x="3728048" y="4057285"/>
            <a:ext cx="471577" cy="483079"/>
          </a:xfrm>
          <a:prstGeom prst="ellipse">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 name="Google Shape;300;p19"/>
          <p:cNvSpPr/>
          <p:nvPr/>
        </p:nvSpPr>
        <p:spPr>
          <a:xfrm>
            <a:off x="3595420" y="5299489"/>
            <a:ext cx="471577" cy="483079"/>
          </a:xfrm>
          <a:prstGeom prst="ellipse">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 name="Google Shape;301;p19"/>
          <p:cNvSpPr/>
          <p:nvPr/>
        </p:nvSpPr>
        <p:spPr>
          <a:xfrm>
            <a:off x="2580017" y="5541029"/>
            <a:ext cx="427009" cy="483079"/>
          </a:xfrm>
          <a:prstGeom prst="ellipse">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 name="Google Shape;302;p19"/>
          <p:cNvSpPr/>
          <p:nvPr/>
        </p:nvSpPr>
        <p:spPr>
          <a:xfrm>
            <a:off x="8350368" y="4658978"/>
            <a:ext cx="471577" cy="483079"/>
          </a:xfrm>
          <a:prstGeom prst="ellipse">
            <a:avLst/>
          </a:prstGeom>
          <a:solidFill>
            <a:srgbClr val="92D050"/>
          </a:solidFill>
          <a:ln cap="flat" cmpd="sng" w="12700">
            <a:solidFill>
              <a:srgbClr val="92D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 name="Google Shape;303;p19"/>
          <p:cNvSpPr/>
          <p:nvPr/>
        </p:nvSpPr>
        <p:spPr>
          <a:xfrm>
            <a:off x="8586156" y="4298824"/>
            <a:ext cx="471577" cy="483079"/>
          </a:xfrm>
          <a:prstGeom prst="ellipse">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 name="Google Shape;304;p19"/>
          <p:cNvSpPr/>
          <p:nvPr/>
        </p:nvSpPr>
        <p:spPr>
          <a:xfrm>
            <a:off x="7996685" y="4444035"/>
            <a:ext cx="471577" cy="483079"/>
          </a:xfrm>
          <a:prstGeom prst="ellipse">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 name="Google Shape;305;p19"/>
          <p:cNvSpPr/>
          <p:nvPr/>
        </p:nvSpPr>
        <p:spPr>
          <a:xfrm>
            <a:off x="8468262" y="5049318"/>
            <a:ext cx="471577" cy="483079"/>
          </a:xfrm>
          <a:prstGeom prst="ellipse">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06" name="Google Shape;306;p19"/>
          <p:cNvCxnSpPr/>
          <p:nvPr/>
        </p:nvCxnSpPr>
        <p:spPr>
          <a:xfrm>
            <a:off x="4948685" y="4927114"/>
            <a:ext cx="1736785" cy="0"/>
          </a:xfrm>
          <a:prstGeom prst="straightConnector1">
            <a:avLst/>
          </a:prstGeom>
          <a:noFill/>
          <a:ln cap="flat" cmpd="sng" w="76200">
            <a:solidFill>
              <a:srgbClr val="FF0000"/>
            </a:solidFill>
            <a:prstDash val="solid"/>
            <a:miter lim="800000"/>
            <a:headEnd len="sm" w="sm" type="none"/>
            <a:tailEnd len="med" w="med" type="triangle"/>
          </a:ln>
        </p:spPr>
      </p:cxnSp>
      <p:sp>
        <p:nvSpPr>
          <p:cNvPr id="307" name="Google Shape;307;p19"/>
          <p:cNvSpPr txBox="1"/>
          <p:nvPr/>
        </p:nvSpPr>
        <p:spPr>
          <a:xfrm>
            <a:off x="730370" y="2702943"/>
            <a:ext cx="278345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E" sz="2800">
                <a:solidFill>
                  <a:schemeClr val="dk1"/>
                </a:solidFill>
                <a:latin typeface="Times New Roman"/>
                <a:ea typeface="Times New Roman"/>
                <a:cs typeface="Times New Roman"/>
                <a:sym typeface="Times New Roman"/>
              </a:rPr>
              <a:t>Particle diagram: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21"/>
          <p:cNvPicPr preferRelativeResize="0"/>
          <p:nvPr/>
        </p:nvPicPr>
        <p:blipFill rotWithShape="1">
          <a:blip r:embed="rId3">
            <a:alphaModFix/>
          </a:blip>
          <a:srcRect b="0" l="0" r="0" t="0"/>
          <a:stretch/>
        </p:blipFill>
        <p:spPr>
          <a:xfrm>
            <a:off x="484600" y="249775"/>
            <a:ext cx="11222802" cy="3777050"/>
          </a:xfrm>
          <a:prstGeom prst="rect">
            <a:avLst/>
          </a:prstGeom>
          <a:noFill/>
          <a:ln>
            <a:noFill/>
          </a:ln>
        </p:spPr>
      </p:pic>
      <p:sp>
        <p:nvSpPr>
          <p:cNvPr id="313" name="Google Shape;313;p21"/>
          <p:cNvSpPr/>
          <p:nvPr/>
        </p:nvSpPr>
        <p:spPr>
          <a:xfrm>
            <a:off x="6418053" y="5354128"/>
            <a:ext cx="753373" cy="379563"/>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21"/>
          <p:cNvSpPr/>
          <p:nvPr/>
        </p:nvSpPr>
        <p:spPr>
          <a:xfrm>
            <a:off x="8207494" y="5354128"/>
            <a:ext cx="753373" cy="379563"/>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21"/>
          <p:cNvSpPr/>
          <p:nvPr/>
        </p:nvSpPr>
        <p:spPr>
          <a:xfrm>
            <a:off x="8207494" y="6073804"/>
            <a:ext cx="753373" cy="379563"/>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 name="Google Shape;316;p21"/>
          <p:cNvSpPr/>
          <p:nvPr/>
        </p:nvSpPr>
        <p:spPr>
          <a:xfrm>
            <a:off x="6418052" y="6073804"/>
            <a:ext cx="753373" cy="379563"/>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317" name="Google Shape;317;p21"/>
          <p:cNvGraphicFramePr/>
          <p:nvPr/>
        </p:nvGraphicFramePr>
        <p:xfrm>
          <a:off x="4848046" y="4550835"/>
          <a:ext cx="3000000" cy="3000000"/>
        </p:xfrm>
        <a:graphic>
          <a:graphicData uri="http://schemas.openxmlformats.org/drawingml/2006/table">
            <a:tbl>
              <a:tblPr bandRow="1" firstRow="1">
                <a:noFill/>
                <a:tableStyleId>{AE4FC774-E095-4EAD-AFED-D5271173F342}</a:tableStyleId>
              </a:tblPr>
              <a:tblGrid>
                <a:gridCol w="1768725"/>
                <a:gridCol w="1768725"/>
                <a:gridCol w="1768725"/>
              </a:tblGrid>
              <a:tr h="36287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IE" sz="1800"/>
                        <a:t>Reactants </a:t>
                      </a:r>
                      <a:endParaRPr/>
                    </a:p>
                  </a:txBody>
                  <a:tcPr marT="45725" marB="45725" marR="91450" marL="91450"/>
                </a:tc>
                <a:tc>
                  <a:txBody>
                    <a:bodyPr/>
                    <a:lstStyle/>
                    <a:p>
                      <a:pPr indent="0" lvl="0" marL="0" marR="0" rtl="0" algn="l">
                        <a:spcBef>
                          <a:spcPts val="0"/>
                        </a:spcBef>
                        <a:spcAft>
                          <a:spcPts val="0"/>
                        </a:spcAft>
                        <a:buNone/>
                      </a:pPr>
                      <a:r>
                        <a:rPr lang="en-IE" sz="1800"/>
                        <a:t>Product </a:t>
                      </a:r>
                      <a:endParaRPr/>
                    </a:p>
                  </a:txBody>
                  <a:tcPr marT="45725" marB="45725" marR="91450" marL="91450"/>
                </a:tc>
              </a:tr>
              <a:tr h="745725">
                <a:tc>
                  <a:txBody>
                    <a:bodyPr/>
                    <a:lstStyle/>
                    <a:p>
                      <a:pPr indent="0" lvl="0" marL="0" marR="0" rtl="0" algn="l">
                        <a:spcBef>
                          <a:spcPts val="0"/>
                        </a:spcBef>
                        <a:spcAft>
                          <a:spcPts val="0"/>
                        </a:spcAft>
                        <a:buNone/>
                      </a:pPr>
                      <a:r>
                        <a:rPr b="1" lang="en-IE" sz="1800"/>
                        <a:t>Hydrogen  atoms </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745725">
                <a:tc>
                  <a:txBody>
                    <a:bodyPr/>
                    <a:lstStyle/>
                    <a:p>
                      <a:pPr indent="0" lvl="0" marL="0" marR="0" rtl="0" algn="l">
                        <a:spcBef>
                          <a:spcPts val="0"/>
                        </a:spcBef>
                        <a:spcAft>
                          <a:spcPts val="0"/>
                        </a:spcAft>
                        <a:buNone/>
                      </a:pPr>
                      <a:r>
                        <a:rPr b="1" lang="en-IE" sz="1800"/>
                        <a:t>Oxygen  atoms </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sp>
        <p:nvSpPr>
          <p:cNvPr id="318" name="Google Shape;318;p21"/>
          <p:cNvSpPr/>
          <p:nvPr/>
        </p:nvSpPr>
        <p:spPr>
          <a:xfrm>
            <a:off x="542023" y="5462026"/>
            <a:ext cx="500332" cy="500332"/>
          </a:xfrm>
          <a:prstGeom prst="flowChartConnector">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 name="Google Shape;319;p21"/>
          <p:cNvSpPr/>
          <p:nvPr/>
        </p:nvSpPr>
        <p:spPr>
          <a:xfrm>
            <a:off x="658478" y="4300704"/>
            <a:ext cx="500332" cy="500332"/>
          </a:xfrm>
          <a:prstGeom prst="flowChartConnector">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 name="Google Shape;320;p21"/>
          <p:cNvSpPr txBox="1"/>
          <p:nvPr/>
        </p:nvSpPr>
        <p:spPr>
          <a:xfrm>
            <a:off x="1348594" y="5593026"/>
            <a:ext cx="28869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E" sz="1800">
                <a:solidFill>
                  <a:schemeClr val="dk1"/>
                </a:solidFill>
                <a:latin typeface="Calibri"/>
                <a:ea typeface="Calibri"/>
                <a:cs typeface="Calibri"/>
                <a:sym typeface="Calibri"/>
              </a:rPr>
              <a:t>Oxygen atoms</a:t>
            </a:r>
            <a:endParaRPr/>
          </a:p>
        </p:txBody>
      </p:sp>
      <p:sp>
        <p:nvSpPr>
          <p:cNvPr id="321" name="Google Shape;321;p21"/>
          <p:cNvSpPr txBox="1"/>
          <p:nvPr/>
        </p:nvSpPr>
        <p:spPr>
          <a:xfrm>
            <a:off x="1434858" y="4431704"/>
            <a:ext cx="28869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E" sz="1800">
                <a:solidFill>
                  <a:schemeClr val="dk1"/>
                </a:solidFill>
                <a:latin typeface="Calibri"/>
                <a:ea typeface="Calibri"/>
                <a:cs typeface="Calibri"/>
                <a:sym typeface="Calibri"/>
              </a:rPr>
              <a:t>Hydrogen atoms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22"/>
          <p:cNvPicPr preferRelativeResize="0"/>
          <p:nvPr/>
        </p:nvPicPr>
        <p:blipFill rotWithShape="1">
          <a:blip r:embed="rId3">
            <a:alphaModFix/>
          </a:blip>
          <a:srcRect b="0" l="0" r="0" t="0"/>
          <a:stretch/>
        </p:blipFill>
        <p:spPr>
          <a:xfrm>
            <a:off x="0" y="250201"/>
            <a:ext cx="12192000" cy="4103228"/>
          </a:xfrm>
          <a:prstGeom prst="rect">
            <a:avLst/>
          </a:prstGeom>
          <a:noFill/>
          <a:ln>
            <a:noFill/>
          </a:ln>
        </p:spPr>
      </p:pic>
      <p:pic>
        <p:nvPicPr>
          <p:cNvPr id="327" name="Google Shape;327;p22"/>
          <p:cNvPicPr preferRelativeResize="0"/>
          <p:nvPr/>
        </p:nvPicPr>
        <p:blipFill rotWithShape="1">
          <a:blip r:embed="rId4">
            <a:alphaModFix/>
          </a:blip>
          <a:srcRect b="0" l="0" r="0" t="0"/>
          <a:stretch/>
        </p:blipFill>
        <p:spPr>
          <a:xfrm>
            <a:off x="2034036" y="4412231"/>
            <a:ext cx="7962900" cy="2381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3"/>
          <p:cNvSpPr txBox="1"/>
          <p:nvPr>
            <p:ph type="title"/>
          </p:nvPr>
        </p:nvSpPr>
        <p:spPr>
          <a:xfrm>
            <a:off x="-1" y="0"/>
            <a:ext cx="99753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33333"/>
              </a:buClr>
              <a:buSzPts val="2800"/>
              <a:buFont typeface="Times New Roman"/>
              <a:buNone/>
            </a:pPr>
            <a:r>
              <a:rPr lang="en-IE" sz="3000">
                <a:solidFill>
                  <a:srgbClr val="333333"/>
                </a:solidFill>
                <a:latin typeface="Times New Roman"/>
                <a:ea typeface="Times New Roman"/>
                <a:cs typeface="Times New Roman"/>
                <a:sym typeface="Times New Roman"/>
              </a:rPr>
              <a:t>Iron </a:t>
            </a:r>
            <a:r>
              <a:rPr i="0" lang="en-IE" sz="3000">
                <a:solidFill>
                  <a:srgbClr val="333333"/>
                </a:solidFill>
                <a:latin typeface="Times New Roman"/>
                <a:ea typeface="Times New Roman"/>
                <a:cs typeface="Times New Roman"/>
                <a:sym typeface="Times New Roman"/>
              </a:rPr>
              <a:t>(</a:t>
            </a:r>
            <a:r>
              <a:rPr lang="en-IE" sz="3000">
                <a:solidFill>
                  <a:srgbClr val="333333"/>
                </a:solidFill>
                <a:latin typeface="Times New Roman"/>
                <a:ea typeface="Times New Roman"/>
                <a:cs typeface="Times New Roman"/>
                <a:sym typeface="Times New Roman"/>
              </a:rPr>
              <a:t>Fe</a:t>
            </a:r>
            <a:r>
              <a:rPr i="0" lang="en-IE" sz="3000">
                <a:solidFill>
                  <a:srgbClr val="333333"/>
                </a:solidFill>
                <a:latin typeface="Times New Roman"/>
                <a:ea typeface="Times New Roman"/>
                <a:cs typeface="Times New Roman"/>
                <a:sym typeface="Times New Roman"/>
              </a:rPr>
              <a:t>) reacts with oxygen (O</a:t>
            </a:r>
            <a:r>
              <a:rPr baseline="-25000" i="0" lang="en-IE" sz="3000">
                <a:solidFill>
                  <a:srgbClr val="333333"/>
                </a:solidFill>
                <a:latin typeface="Times New Roman"/>
                <a:ea typeface="Times New Roman"/>
                <a:cs typeface="Times New Roman"/>
                <a:sym typeface="Times New Roman"/>
              </a:rPr>
              <a:t>2</a:t>
            </a:r>
            <a:r>
              <a:rPr i="0" lang="en-IE" sz="3000">
                <a:solidFill>
                  <a:srgbClr val="333333"/>
                </a:solidFill>
                <a:latin typeface="Times New Roman"/>
                <a:ea typeface="Times New Roman"/>
                <a:cs typeface="Times New Roman"/>
                <a:sym typeface="Times New Roman"/>
              </a:rPr>
              <a:t>) to form the product </a:t>
            </a:r>
            <a:r>
              <a:rPr lang="en-IE" sz="3000">
                <a:solidFill>
                  <a:srgbClr val="333333"/>
                </a:solidFill>
                <a:latin typeface="Times New Roman"/>
                <a:ea typeface="Times New Roman"/>
                <a:cs typeface="Times New Roman"/>
                <a:sym typeface="Times New Roman"/>
              </a:rPr>
              <a:t>iron oxide (</a:t>
            </a:r>
            <a:r>
              <a:rPr lang="en-IE" sz="3000">
                <a:solidFill>
                  <a:srgbClr val="202124"/>
                </a:solidFill>
                <a:highlight>
                  <a:srgbClr val="FFFFFF"/>
                </a:highlight>
                <a:latin typeface="Times New Roman"/>
                <a:ea typeface="Times New Roman"/>
                <a:cs typeface="Times New Roman"/>
                <a:sym typeface="Times New Roman"/>
              </a:rPr>
              <a:t>Fe</a:t>
            </a:r>
            <a:r>
              <a:rPr baseline="-25000" lang="en-IE" sz="3000">
                <a:solidFill>
                  <a:srgbClr val="202124"/>
                </a:solidFill>
                <a:highlight>
                  <a:srgbClr val="FFFFFF"/>
                </a:highlight>
                <a:latin typeface="Times New Roman"/>
                <a:ea typeface="Times New Roman"/>
                <a:cs typeface="Times New Roman"/>
                <a:sym typeface="Times New Roman"/>
              </a:rPr>
              <a:t>2</a:t>
            </a:r>
            <a:r>
              <a:rPr lang="en-IE" sz="3000">
                <a:solidFill>
                  <a:srgbClr val="202124"/>
                </a:solidFill>
                <a:highlight>
                  <a:srgbClr val="FFFFFF"/>
                </a:highlight>
                <a:latin typeface="Times New Roman"/>
                <a:ea typeface="Times New Roman"/>
                <a:cs typeface="Times New Roman"/>
                <a:sym typeface="Times New Roman"/>
              </a:rPr>
              <a:t>O</a:t>
            </a:r>
            <a:r>
              <a:rPr baseline="-25000" lang="en-IE" sz="3000">
                <a:solidFill>
                  <a:srgbClr val="202124"/>
                </a:solidFill>
                <a:highlight>
                  <a:srgbClr val="FFFFFF"/>
                </a:highlight>
                <a:latin typeface="Times New Roman"/>
                <a:ea typeface="Times New Roman"/>
                <a:cs typeface="Times New Roman"/>
                <a:sym typeface="Times New Roman"/>
              </a:rPr>
              <a:t>3</a:t>
            </a:r>
            <a:r>
              <a:rPr lang="en-IE" sz="3000">
                <a:solidFill>
                  <a:srgbClr val="202124"/>
                </a:solidFill>
                <a:highlight>
                  <a:srgbClr val="FFFFFF"/>
                </a:highlight>
                <a:latin typeface="Times New Roman"/>
                <a:ea typeface="Times New Roman"/>
                <a:cs typeface="Times New Roman"/>
                <a:sym typeface="Times New Roman"/>
              </a:rPr>
              <a:t>) </a:t>
            </a:r>
            <a:endParaRPr sz="3000">
              <a:latin typeface="Times New Roman"/>
              <a:ea typeface="Times New Roman"/>
              <a:cs typeface="Times New Roman"/>
              <a:sym typeface="Times New Roman"/>
            </a:endParaRPr>
          </a:p>
        </p:txBody>
      </p:sp>
      <p:sp>
        <p:nvSpPr>
          <p:cNvPr id="333" name="Google Shape;333;p23"/>
          <p:cNvSpPr txBox="1"/>
          <p:nvPr/>
        </p:nvSpPr>
        <p:spPr>
          <a:xfrm>
            <a:off x="2616808" y="1097237"/>
            <a:ext cx="6274200" cy="723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E" sz="3600">
                <a:solidFill>
                  <a:srgbClr val="202124"/>
                </a:solidFill>
                <a:highlight>
                  <a:srgbClr val="FFFFFF"/>
                </a:highlight>
                <a:latin typeface="Times New Roman"/>
                <a:ea typeface="Times New Roman"/>
                <a:cs typeface="Times New Roman"/>
                <a:sym typeface="Times New Roman"/>
              </a:rPr>
              <a:t>Fe</a:t>
            </a:r>
            <a:r>
              <a:rPr baseline="-25000" lang="en-IE" sz="3600">
                <a:solidFill>
                  <a:srgbClr val="202124"/>
                </a:solidFill>
                <a:highlight>
                  <a:srgbClr val="FFFFFF"/>
                </a:highlight>
                <a:latin typeface="Times New Roman"/>
                <a:ea typeface="Times New Roman"/>
                <a:cs typeface="Times New Roman"/>
                <a:sym typeface="Times New Roman"/>
              </a:rPr>
              <a:t>2</a:t>
            </a:r>
            <a:r>
              <a:rPr lang="en-IE" sz="3600">
                <a:solidFill>
                  <a:srgbClr val="202124"/>
                </a:solidFill>
                <a:highlight>
                  <a:srgbClr val="FFFFFF"/>
                </a:highlight>
                <a:latin typeface="Times New Roman"/>
                <a:ea typeface="Times New Roman"/>
                <a:cs typeface="Times New Roman"/>
                <a:sym typeface="Times New Roman"/>
              </a:rPr>
              <a:t> +</a:t>
            </a:r>
            <a:r>
              <a:rPr b="0" baseline="-25000" i="0" lang="en-IE" sz="3600">
                <a:solidFill>
                  <a:srgbClr val="333333"/>
                </a:solidFill>
                <a:latin typeface="Times New Roman"/>
                <a:ea typeface="Times New Roman"/>
                <a:cs typeface="Times New Roman"/>
                <a:sym typeface="Times New Roman"/>
              </a:rPr>
              <a:t>  </a:t>
            </a:r>
            <a:r>
              <a:rPr lang="en-IE" sz="3600">
                <a:solidFill>
                  <a:srgbClr val="202124"/>
                </a:solidFill>
                <a:highlight>
                  <a:srgbClr val="FFFFFF"/>
                </a:highlight>
                <a:latin typeface="Times New Roman"/>
                <a:ea typeface="Times New Roman"/>
                <a:cs typeface="Times New Roman"/>
                <a:sym typeface="Times New Roman"/>
              </a:rPr>
              <a:t>O</a:t>
            </a:r>
            <a:r>
              <a:rPr baseline="-25000" lang="en-IE" sz="3600">
                <a:solidFill>
                  <a:srgbClr val="202124"/>
                </a:solidFill>
                <a:highlight>
                  <a:srgbClr val="FFFFFF"/>
                </a:highlight>
                <a:latin typeface="Times New Roman"/>
                <a:ea typeface="Times New Roman"/>
                <a:cs typeface="Times New Roman"/>
                <a:sym typeface="Times New Roman"/>
              </a:rPr>
              <a:t>3   	</a:t>
            </a:r>
            <a:r>
              <a:rPr b="0" i="0" lang="en-IE" sz="3600">
                <a:solidFill>
                  <a:srgbClr val="333333"/>
                </a:solidFill>
                <a:latin typeface="Times New Roman"/>
                <a:ea typeface="Times New Roman"/>
                <a:cs typeface="Times New Roman"/>
                <a:sym typeface="Times New Roman"/>
              </a:rPr>
              <a:t>   →          </a:t>
            </a:r>
            <a:r>
              <a:rPr lang="en-IE" sz="3600">
                <a:solidFill>
                  <a:srgbClr val="202124"/>
                </a:solidFill>
                <a:highlight>
                  <a:srgbClr val="FFFFFF"/>
                </a:highlight>
                <a:latin typeface="Times New Roman"/>
                <a:ea typeface="Times New Roman"/>
                <a:cs typeface="Times New Roman"/>
                <a:sym typeface="Times New Roman"/>
              </a:rPr>
              <a:t>Fe</a:t>
            </a:r>
            <a:r>
              <a:rPr baseline="-25000" lang="en-IE" sz="3600">
                <a:solidFill>
                  <a:srgbClr val="202124"/>
                </a:solidFill>
                <a:highlight>
                  <a:srgbClr val="FFFFFF"/>
                </a:highlight>
                <a:latin typeface="Times New Roman"/>
                <a:ea typeface="Times New Roman"/>
                <a:cs typeface="Times New Roman"/>
                <a:sym typeface="Times New Roman"/>
              </a:rPr>
              <a:t>2</a:t>
            </a:r>
            <a:r>
              <a:rPr lang="en-IE" sz="3600">
                <a:solidFill>
                  <a:srgbClr val="202124"/>
                </a:solidFill>
                <a:highlight>
                  <a:srgbClr val="FFFFFF"/>
                </a:highlight>
                <a:latin typeface="Times New Roman"/>
                <a:ea typeface="Times New Roman"/>
                <a:cs typeface="Times New Roman"/>
                <a:sym typeface="Times New Roman"/>
              </a:rPr>
              <a:t>O</a:t>
            </a:r>
            <a:r>
              <a:rPr baseline="-25000" lang="en-IE" sz="3600">
                <a:solidFill>
                  <a:srgbClr val="202124"/>
                </a:solidFill>
                <a:highlight>
                  <a:srgbClr val="FFFFFF"/>
                </a:highlight>
                <a:latin typeface="Times New Roman"/>
                <a:ea typeface="Times New Roman"/>
                <a:cs typeface="Times New Roman"/>
                <a:sym typeface="Times New Roman"/>
              </a:rPr>
              <a:t>3</a:t>
            </a:r>
            <a:r>
              <a:rPr b="0" i="0" lang="en-IE" sz="3600">
                <a:solidFill>
                  <a:srgbClr val="333333"/>
                </a:solidFill>
                <a:latin typeface="Times New Roman"/>
                <a:ea typeface="Times New Roman"/>
                <a:cs typeface="Times New Roman"/>
                <a:sym typeface="Times New Roman"/>
              </a:rPr>
              <a:t>   </a:t>
            </a:r>
            <a:r>
              <a:rPr b="0" i="0" lang="en-IE" sz="4100">
                <a:solidFill>
                  <a:srgbClr val="333333"/>
                </a:solidFill>
                <a:latin typeface="Times New Roman"/>
                <a:ea typeface="Times New Roman"/>
                <a:cs typeface="Times New Roman"/>
                <a:sym typeface="Times New Roman"/>
              </a:rPr>
              <a:t> </a:t>
            </a:r>
            <a:endParaRPr sz="4100">
              <a:solidFill>
                <a:schemeClr val="dk1"/>
              </a:solidFill>
              <a:latin typeface="Times New Roman"/>
              <a:ea typeface="Times New Roman"/>
              <a:cs typeface="Times New Roman"/>
              <a:sym typeface="Times New Roman"/>
            </a:endParaRPr>
          </a:p>
        </p:txBody>
      </p:sp>
      <p:sp>
        <p:nvSpPr>
          <p:cNvPr id="334" name="Google Shape;334;p23"/>
          <p:cNvSpPr/>
          <p:nvPr/>
        </p:nvSpPr>
        <p:spPr>
          <a:xfrm>
            <a:off x="797981" y="1960924"/>
            <a:ext cx="4020000" cy="2421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23"/>
          <p:cNvSpPr/>
          <p:nvPr/>
        </p:nvSpPr>
        <p:spPr>
          <a:xfrm>
            <a:off x="6689820" y="1885938"/>
            <a:ext cx="4020000" cy="2421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23"/>
          <p:cNvSpPr/>
          <p:nvPr/>
        </p:nvSpPr>
        <p:spPr>
          <a:xfrm>
            <a:off x="2077414" y="3674574"/>
            <a:ext cx="598200" cy="540600"/>
          </a:xfrm>
          <a:prstGeom prst="flowChartConnector">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23"/>
          <p:cNvSpPr/>
          <p:nvPr/>
        </p:nvSpPr>
        <p:spPr>
          <a:xfrm>
            <a:off x="3416275" y="2654497"/>
            <a:ext cx="598200" cy="540600"/>
          </a:xfrm>
          <a:prstGeom prst="flowChartConnector">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23"/>
          <p:cNvSpPr/>
          <p:nvPr/>
        </p:nvSpPr>
        <p:spPr>
          <a:xfrm>
            <a:off x="8400711" y="2491313"/>
            <a:ext cx="598200" cy="540600"/>
          </a:xfrm>
          <a:prstGeom prst="flowChartConnector">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23"/>
          <p:cNvSpPr/>
          <p:nvPr/>
        </p:nvSpPr>
        <p:spPr>
          <a:xfrm>
            <a:off x="8818529" y="2306439"/>
            <a:ext cx="598200" cy="540600"/>
          </a:xfrm>
          <a:prstGeom prst="flowChartConnector">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 name="Google Shape;340;p23"/>
          <p:cNvSpPr/>
          <p:nvPr/>
        </p:nvSpPr>
        <p:spPr>
          <a:xfrm>
            <a:off x="2995960" y="3263356"/>
            <a:ext cx="598200" cy="540600"/>
          </a:xfrm>
          <a:prstGeom prst="flowChartConnector">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 name="Google Shape;341;p23"/>
          <p:cNvSpPr/>
          <p:nvPr/>
        </p:nvSpPr>
        <p:spPr>
          <a:xfrm>
            <a:off x="7959846" y="2294811"/>
            <a:ext cx="598200" cy="540600"/>
          </a:xfrm>
          <a:prstGeom prst="flowChartConnector">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342" name="Google Shape;342;p23"/>
          <p:cNvGraphicFramePr/>
          <p:nvPr/>
        </p:nvGraphicFramePr>
        <p:xfrm>
          <a:off x="3662737" y="4651146"/>
          <a:ext cx="3000000" cy="3000000"/>
        </p:xfrm>
        <a:graphic>
          <a:graphicData uri="http://schemas.openxmlformats.org/drawingml/2006/table">
            <a:tbl>
              <a:tblPr bandRow="1" firstRow="1">
                <a:noFill/>
                <a:tableStyleId>{AE4FC774-E095-4EAD-AFED-D5271173F342}</a:tableStyleId>
              </a:tblPr>
              <a:tblGrid>
                <a:gridCol w="1902525"/>
                <a:gridCol w="1902525"/>
                <a:gridCol w="2216150"/>
              </a:tblGrid>
              <a:tr h="57167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IE" sz="2800"/>
                        <a:t>Reactants </a:t>
                      </a:r>
                      <a:endParaRPr sz="2800"/>
                    </a:p>
                  </a:txBody>
                  <a:tcPr marT="45725" marB="45725" marR="91450" marL="91450"/>
                </a:tc>
                <a:tc>
                  <a:txBody>
                    <a:bodyPr/>
                    <a:lstStyle/>
                    <a:p>
                      <a:pPr indent="0" lvl="0" marL="0" marR="0" rtl="0" algn="l">
                        <a:spcBef>
                          <a:spcPts val="0"/>
                        </a:spcBef>
                        <a:spcAft>
                          <a:spcPts val="0"/>
                        </a:spcAft>
                        <a:buNone/>
                      </a:pPr>
                      <a:r>
                        <a:rPr lang="en-IE" sz="2800"/>
                        <a:t>Product </a:t>
                      </a:r>
                      <a:endParaRPr sz="2800"/>
                    </a:p>
                  </a:txBody>
                  <a:tcPr marT="45725" marB="45725" marR="91450" marL="91450"/>
                </a:tc>
              </a:tr>
              <a:tr h="571675">
                <a:tc>
                  <a:txBody>
                    <a:bodyPr/>
                    <a:lstStyle/>
                    <a:p>
                      <a:pPr indent="0" lvl="0" marL="0" marR="0" rtl="0" algn="l">
                        <a:spcBef>
                          <a:spcPts val="0"/>
                        </a:spcBef>
                        <a:spcAft>
                          <a:spcPts val="0"/>
                        </a:spcAft>
                        <a:buNone/>
                      </a:pPr>
                      <a:r>
                        <a:rPr b="1" lang="en-IE" sz="2800"/>
                        <a:t>Iron </a:t>
                      </a:r>
                      <a:r>
                        <a:rPr b="1" lang="en-IE" sz="2800"/>
                        <a:t> atoms </a:t>
                      </a:r>
                      <a:endParaRPr sz="24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1000425">
                <a:tc>
                  <a:txBody>
                    <a:bodyPr/>
                    <a:lstStyle/>
                    <a:p>
                      <a:pPr indent="0" lvl="0" marL="0" marR="0" rtl="0" algn="l">
                        <a:spcBef>
                          <a:spcPts val="0"/>
                        </a:spcBef>
                        <a:spcAft>
                          <a:spcPts val="0"/>
                        </a:spcAft>
                        <a:buNone/>
                      </a:pPr>
                      <a:r>
                        <a:rPr b="1" lang="en-IE" sz="2700"/>
                        <a:t>Oxygen  atoms </a:t>
                      </a:r>
                      <a:endParaRPr sz="27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sp>
        <p:nvSpPr>
          <p:cNvPr id="343" name="Google Shape;343;p23"/>
          <p:cNvSpPr/>
          <p:nvPr/>
        </p:nvSpPr>
        <p:spPr>
          <a:xfrm>
            <a:off x="1999511" y="2952750"/>
            <a:ext cx="598200" cy="540600"/>
          </a:xfrm>
          <a:prstGeom prst="flowChartConnector">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 name="Google Shape;344;p23"/>
          <p:cNvSpPr/>
          <p:nvPr/>
        </p:nvSpPr>
        <p:spPr>
          <a:xfrm>
            <a:off x="7501663" y="2412143"/>
            <a:ext cx="598200" cy="540600"/>
          </a:xfrm>
          <a:prstGeom prst="flowChartConnector">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5" name="Google Shape;345;p23"/>
          <p:cNvPicPr preferRelativeResize="0"/>
          <p:nvPr/>
        </p:nvPicPr>
        <p:blipFill rotWithShape="1">
          <a:blip r:embed="rId3">
            <a:alphaModFix/>
          </a:blip>
          <a:srcRect b="0" l="0" r="0" t="0"/>
          <a:stretch/>
        </p:blipFill>
        <p:spPr>
          <a:xfrm>
            <a:off x="4833041" y="2847039"/>
            <a:ext cx="1704572" cy="498781"/>
          </a:xfrm>
          <a:prstGeom prst="rect">
            <a:avLst/>
          </a:prstGeom>
          <a:noFill/>
          <a:ln>
            <a:noFill/>
          </a:ln>
        </p:spPr>
      </p:pic>
      <p:pic>
        <p:nvPicPr>
          <p:cNvPr id="346" name="Google Shape;346;p23"/>
          <p:cNvPicPr preferRelativeResize="0"/>
          <p:nvPr/>
        </p:nvPicPr>
        <p:blipFill>
          <a:blip r:embed="rId4">
            <a:alphaModFix/>
          </a:blip>
          <a:stretch>
            <a:fillRect/>
          </a:stretch>
        </p:blipFill>
        <p:spPr>
          <a:xfrm>
            <a:off x="9910559" y="-22950"/>
            <a:ext cx="2367317" cy="1325700"/>
          </a:xfrm>
          <a:prstGeom prst="rect">
            <a:avLst/>
          </a:prstGeom>
          <a:noFill/>
          <a:ln>
            <a:noFill/>
          </a:ln>
        </p:spPr>
      </p:pic>
      <p:sp>
        <p:nvSpPr>
          <p:cNvPr id="347" name="Google Shape;347;p23"/>
          <p:cNvSpPr/>
          <p:nvPr/>
        </p:nvSpPr>
        <p:spPr>
          <a:xfrm>
            <a:off x="1158889" y="3345824"/>
            <a:ext cx="598200" cy="540600"/>
          </a:xfrm>
          <a:prstGeom prst="flowChartConnector">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 name="Google Shape;348;p23"/>
          <p:cNvSpPr/>
          <p:nvPr/>
        </p:nvSpPr>
        <p:spPr>
          <a:xfrm>
            <a:off x="7101129" y="2294789"/>
            <a:ext cx="598200" cy="540600"/>
          </a:xfrm>
          <a:prstGeom prst="flowChartConnector">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23"/>
          <p:cNvSpPr/>
          <p:nvPr/>
        </p:nvSpPr>
        <p:spPr>
          <a:xfrm>
            <a:off x="0" y="5945552"/>
            <a:ext cx="543300" cy="395700"/>
          </a:xfrm>
          <a:prstGeom prst="flowChartConnector">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 name="Google Shape;350;p23"/>
          <p:cNvSpPr/>
          <p:nvPr/>
        </p:nvSpPr>
        <p:spPr>
          <a:xfrm>
            <a:off x="8" y="5273041"/>
            <a:ext cx="543300" cy="395700"/>
          </a:xfrm>
          <a:prstGeom prst="flowChartConnector">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 name="Google Shape;351;p23"/>
          <p:cNvSpPr txBox="1"/>
          <p:nvPr/>
        </p:nvSpPr>
        <p:spPr>
          <a:xfrm>
            <a:off x="719518" y="5792875"/>
            <a:ext cx="375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2800">
                <a:solidFill>
                  <a:srgbClr val="202124"/>
                </a:solidFill>
                <a:highlight>
                  <a:srgbClr val="FFFFFF"/>
                </a:highlight>
                <a:latin typeface="Times New Roman"/>
                <a:ea typeface="Times New Roman"/>
                <a:cs typeface="Times New Roman"/>
                <a:sym typeface="Times New Roman"/>
              </a:rPr>
              <a:t>= Oxygen (O)</a:t>
            </a:r>
            <a:endParaRPr sz="2800"/>
          </a:p>
        </p:txBody>
      </p:sp>
      <p:sp>
        <p:nvSpPr>
          <p:cNvPr id="352" name="Google Shape;352;p23"/>
          <p:cNvSpPr txBox="1"/>
          <p:nvPr/>
        </p:nvSpPr>
        <p:spPr>
          <a:xfrm>
            <a:off x="866556" y="5098950"/>
            <a:ext cx="375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2800">
                <a:solidFill>
                  <a:srgbClr val="202124"/>
                </a:solidFill>
                <a:highlight>
                  <a:srgbClr val="FFFFFF"/>
                </a:highlight>
                <a:latin typeface="Times New Roman"/>
                <a:ea typeface="Times New Roman"/>
                <a:cs typeface="Times New Roman"/>
                <a:sym typeface="Times New Roman"/>
              </a:rPr>
              <a:t>= Iron (Fe)</a:t>
            </a:r>
            <a:endParaRPr sz="2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16f7722e901_0_0"/>
          <p:cNvSpPr txBox="1"/>
          <p:nvPr>
            <p:ph type="title"/>
          </p:nvPr>
        </p:nvSpPr>
        <p:spPr>
          <a:xfrm>
            <a:off x="267419" y="97332"/>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According to the law of conservation how much Zinc was produced? </a:t>
            </a:r>
            <a:endParaRPr/>
          </a:p>
        </p:txBody>
      </p:sp>
      <p:sp>
        <p:nvSpPr>
          <p:cNvPr id="358" name="Google Shape;358;g16f7722e901_0_0"/>
          <p:cNvSpPr txBox="1"/>
          <p:nvPr>
            <p:ph idx="1" type="body"/>
          </p:nvPr>
        </p:nvSpPr>
        <p:spPr>
          <a:xfrm>
            <a:off x="838200" y="1825625"/>
            <a:ext cx="10515600" cy="23784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b="1" lang="en-IE"/>
              <a:t>Hydrogen</a:t>
            </a:r>
            <a:r>
              <a:rPr b="1" lang="en-IE"/>
              <a:t> +   Oxygen            		     ca					water </a:t>
            </a:r>
            <a:endParaRPr/>
          </a:p>
          <a:p>
            <a:pPr indent="0" lvl="0" marL="0" rtl="0" algn="l">
              <a:lnSpc>
                <a:spcPct val="90000"/>
              </a:lnSpc>
              <a:spcBef>
                <a:spcPts val="1000"/>
              </a:spcBef>
              <a:spcAft>
                <a:spcPts val="0"/>
              </a:spcAft>
              <a:buClr>
                <a:schemeClr val="dk1"/>
              </a:buClr>
              <a:buSzPts val="2800"/>
              <a:buNone/>
            </a:pPr>
            <a:r>
              <a:rPr b="1" lang="en-IE"/>
              <a:t>      </a:t>
            </a:r>
            <a:endParaRPr/>
          </a:p>
          <a:p>
            <a:pPr indent="0" lvl="0" marL="0" rtl="0" algn="l">
              <a:lnSpc>
                <a:spcPct val="90000"/>
              </a:lnSpc>
              <a:spcBef>
                <a:spcPts val="1000"/>
              </a:spcBef>
              <a:spcAft>
                <a:spcPts val="0"/>
              </a:spcAft>
              <a:buClr>
                <a:schemeClr val="dk1"/>
              </a:buClr>
              <a:buSzPts val="2800"/>
              <a:buNone/>
            </a:pPr>
            <a:r>
              <a:rPr b="1" lang="en-IE"/>
              <a:t>    20 g                     40 g				  					          g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IE"/>
              <a:t> </a:t>
            </a:r>
            <a:endParaRPr/>
          </a:p>
        </p:txBody>
      </p:sp>
      <p:cxnSp>
        <p:nvCxnSpPr>
          <p:cNvPr id="359" name="Google Shape;359;g16f7722e901_0_0"/>
          <p:cNvCxnSpPr/>
          <p:nvPr/>
        </p:nvCxnSpPr>
        <p:spPr>
          <a:xfrm>
            <a:off x="5227607" y="2070339"/>
            <a:ext cx="1173300" cy="0"/>
          </a:xfrm>
          <a:prstGeom prst="straightConnector1">
            <a:avLst/>
          </a:prstGeom>
          <a:noFill/>
          <a:ln cap="flat" cmpd="sng" w="76200">
            <a:solidFill>
              <a:srgbClr val="FF0000"/>
            </a:solidFill>
            <a:prstDash val="solid"/>
            <a:miter lim="800000"/>
            <a:headEnd len="sm" w="sm" type="none"/>
            <a:tailEnd len="med" w="med" type="triangle"/>
          </a:ln>
        </p:spPr>
      </p:cxnSp>
      <p:sp>
        <p:nvSpPr>
          <p:cNvPr id="360" name="Google Shape;360;g16f7722e901_0_0"/>
          <p:cNvSpPr txBox="1"/>
          <p:nvPr/>
        </p:nvSpPr>
        <p:spPr>
          <a:xfrm>
            <a:off x="920226" y="4606624"/>
            <a:ext cx="9862800" cy="107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E" sz="3200" u="sng">
                <a:solidFill>
                  <a:schemeClr val="dk1"/>
                </a:solidFill>
                <a:latin typeface="Calibri"/>
                <a:ea typeface="Calibri"/>
                <a:cs typeface="Calibri"/>
                <a:sym typeface="Calibri"/>
              </a:rPr>
              <a:t>Question</a:t>
            </a:r>
            <a:r>
              <a:rPr lang="en-IE" sz="3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IE" sz="3200">
                <a:solidFill>
                  <a:schemeClr val="dk1"/>
                </a:solidFill>
                <a:latin typeface="Calibri"/>
                <a:ea typeface="Calibri"/>
                <a:cs typeface="Calibri"/>
                <a:sym typeface="Calibri"/>
              </a:rPr>
              <a:t>Find how much zinc was produced?  </a:t>
            </a:r>
            <a:endParaRPr sz="3200">
              <a:solidFill>
                <a:schemeClr val="dk1"/>
              </a:solidFill>
              <a:latin typeface="Calibri"/>
              <a:ea typeface="Calibri"/>
              <a:cs typeface="Calibri"/>
              <a:sym typeface="Calibri"/>
            </a:endParaRPr>
          </a:p>
        </p:txBody>
      </p:sp>
      <p:sp>
        <p:nvSpPr>
          <p:cNvPr id="361" name="Google Shape;361;g16f7722e901_0_0"/>
          <p:cNvSpPr/>
          <p:nvPr/>
        </p:nvSpPr>
        <p:spPr>
          <a:xfrm>
            <a:off x="8293400" y="2794025"/>
            <a:ext cx="638100" cy="44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16f7722e901_0_0"/>
          <p:cNvSpPr/>
          <p:nvPr/>
        </p:nvSpPr>
        <p:spPr>
          <a:xfrm>
            <a:off x="2103200" y="3877025"/>
            <a:ext cx="7871100" cy="637800"/>
          </a:xfrm>
          <a:prstGeom prst="rect">
            <a:avLst/>
          </a:prstGeom>
          <a:noFill/>
          <a:ln cap="flat" cmpd="sng" w="9525">
            <a:solidFill>
              <a:srgbClr val="B381B9"/>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lang="en-IE" sz="2800">
                <a:latin typeface="Calibri"/>
                <a:ea typeface="Calibri"/>
                <a:cs typeface="Calibri"/>
                <a:sym typeface="Calibri"/>
              </a:rPr>
              <a:t>T</a:t>
            </a:r>
            <a:r>
              <a:rPr lang="en-IE" sz="2800">
                <a:solidFill>
                  <a:srgbClr val="000000"/>
                </a:solidFill>
                <a:latin typeface="Calibri"/>
                <a:ea typeface="Calibri"/>
                <a:cs typeface="Calibri"/>
                <a:sym typeface="Calibri"/>
              </a:rPr>
              <a:t>otal mass of reactant</a:t>
            </a:r>
            <a:r>
              <a:rPr lang="en-IE" sz="2800">
                <a:latin typeface="Calibri"/>
                <a:ea typeface="Calibri"/>
                <a:cs typeface="Calibri"/>
                <a:sym typeface="Calibri"/>
              </a:rPr>
              <a:t>   </a:t>
            </a:r>
            <a:r>
              <a:rPr lang="en-IE" sz="2800">
                <a:solidFill>
                  <a:srgbClr val="000000"/>
                </a:solidFill>
                <a:latin typeface="Calibri"/>
                <a:ea typeface="Calibri"/>
                <a:cs typeface="Calibri"/>
                <a:sym typeface="Calibri"/>
              </a:rPr>
              <a:t> =   </a:t>
            </a:r>
            <a:r>
              <a:rPr lang="en-IE" sz="2800">
                <a:latin typeface="Calibri"/>
                <a:ea typeface="Calibri"/>
                <a:cs typeface="Calibri"/>
                <a:sym typeface="Calibri"/>
              </a:rPr>
              <a:t>T</a:t>
            </a:r>
            <a:r>
              <a:rPr lang="en-IE" sz="2800">
                <a:solidFill>
                  <a:srgbClr val="000000"/>
                </a:solidFill>
                <a:latin typeface="Calibri"/>
                <a:ea typeface="Calibri"/>
                <a:cs typeface="Calibri"/>
                <a:sym typeface="Calibri"/>
              </a:rPr>
              <a:t>otal mass of products</a:t>
            </a:r>
            <a:endParaRPr sz="2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8"/>
          <p:cNvSpPr txBox="1"/>
          <p:nvPr>
            <p:ph type="title"/>
          </p:nvPr>
        </p:nvSpPr>
        <p:spPr>
          <a:xfrm>
            <a:off x="267419" y="9733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According to the law of conservation how much Zinc was produced? </a:t>
            </a:r>
            <a:endParaRPr/>
          </a:p>
        </p:txBody>
      </p:sp>
      <p:sp>
        <p:nvSpPr>
          <p:cNvPr id="368" name="Google Shape;368;p28"/>
          <p:cNvSpPr txBox="1"/>
          <p:nvPr>
            <p:ph idx="1" type="body"/>
          </p:nvPr>
        </p:nvSpPr>
        <p:spPr>
          <a:xfrm>
            <a:off x="838200" y="1825625"/>
            <a:ext cx="10515600" cy="237831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b="1" lang="en-IE"/>
              <a:t>Calcium </a:t>
            </a:r>
            <a:r>
              <a:rPr b="1" lang="en-IE"/>
              <a:t> +   Zinc carbonate           		     calcium carbonate  +     zinc</a:t>
            </a:r>
            <a:endParaRPr/>
          </a:p>
          <a:p>
            <a:pPr indent="0" lvl="0" marL="0" rtl="0" algn="l">
              <a:lnSpc>
                <a:spcPct val="90000"/>
              </a:lnSpc>
              <a:spcBef>
                <a:spcPts val="1000"/>
              </a:spcBef>
              <a:spcAft>
                <a:spcPts val="0"/>
              </a:spcAft>
              <a:buClr>
                <a:schemeClr val="dk1"/>
              </a:buClr>
              <a:buSzPts val="2800"/>
              <a:buNone/>
            </a:pPr>
            <a:r>
              <a:rPr b="1" lang="en-IE"/>
              <a:t>      </a:t>
            </a:r>
            <a:endParaRPr/>
          </a:p>
          <a:p>
            <a:pPr indent="0" lvl="0" marL="0" rtl="0" algn="l">
              <a:lnSpc>
                <a:spcPct val="90000"/>
              </a:lnSpc>
              <a:spcBef>
                <a:spcPts val="1000"/>
              </a:spcBef>
              <a:spcAft>
                <a:spcPts val="0"/>
              </a:spcAft>
              <a:buClr>
                <a:schemeClr val="dk1"/>
              </a:buClr>
              <a:buSzPts val="2800"/>
              <a:buNone/>
            </a:pPr>
            <a:r>
              <a:rPr b="1" lang="en-IE"/>
              <a:t>    20 g                     40 g				  				     45 g 		            xg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IE"/>
              <a:t> </a:t>
            </a:r>
            <a:endParaRPr/>
          </a:p>
        </p:txBody>
      </p:sp>
      <p:cxnSp>
        <p:nvCxnSpPr>
          <p:cNvPr id="369" name="Google Shape;369;p28"/>
          <p:cNvCxnSpPr/>
          <p:nvPr/>
        </p:nvCxnSpPr>
        <p:spPr>
          <a:xfrm>
            <a:off x="5227607" y="2070339"/>
            <a:ext cx="1173193" cy="0"/>
          </a:xfrm>
          <a:prstGeom prst="straightConnector1">
            <a:avLst/>
          </a:prstGeom>
          <a:noFill/>
          <a:ln cap="flat" cmpd="sng" w="76200">
            <a:solidFill>
              <a:srgbClr val="FF0000"/>
            </a:solidFill>
            <a:prstDash val="solid"/>
            <a:miter lim="800000"/>
            <a:headEnd len="sm" w="sm" type="none"/>
            <a:tailEnd len="med" w="med" type="triangle"/>
          </a:ln>
        </p:spPr>
      </p:cxnSp>
      <p:sp>
        <p:nvSpPr>
          <p:cNvPr id="370" name="Google Shape;370;p28"/>
          <p:cNvSpPr txBox="1"/>
          <p:nvPr/>
        </p:nvSpPr>
        <p:spPr>
          <a:xfrm>
            <a:off x="920151" y="3956649"/>
            <a:ext cx="9862868"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E" sz="3200" u="sng">
                <a:solidFill>
                  <a:schemeClr val="dk1"/>
                </a:solidFill>
                <a:latin typeface="Calibri"/>
                <a:ea typeface="Calibri"/>
                <a:cs typeface="Calibri"/>
                <a:sym typeface="Calibri"/>
              </a:rPr>
              <a:t>Question</a:t>
            </a:r>
            <a:r>
              <a:rPr lang="en-IE" sz="3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IE" sz="3200">
                <a:solidFill>
                  <a:schemeClr val="dk1"/>
                </a:solidFill>
                <a:latin typeface="Calibri"/>
                <a:ea typeface="Calibri"/>
                <a:cs typeface="Calibri"/>
                <a:sym typeface="Calibri"/>
              </a:rPr>
              <a:t>Find how much zinc was produced?  </a:t>
            </a:r>
            <a:endParaRPr sz="32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Quiz </a:t>
            </a:r>
            <a:endParaRPr/>
          </a:p>
        </p:txBody>
      </p:sp>
      <p:sp>
        <p:nvSpPr>
          <p:cNvPr id="376" name="Google Shape;376;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E"/>
              <a:t>A __________ is when a chemical reaction occurs and a new substance is formed.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IE"/>
              <a:t>A __________ is when matter changes state or shape but no new substance is formed.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IE"/>
              <a:t>Changing state is an example of a ____________. Burning paper is an example of a ___________.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
          <p:cNvSpPr txBox="1"/>
          <p:nvPr>
            <p:ph type="title"/>
          </p:nvPr>
        </p:nvSpPr>
        <p:spPr>
          <a:xfrm>
            <a:off x="751936"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How many times can you change a piece of paper </a:t>
            </a:r>
            <a:endParaRPr/>
          </a:p>
        </p:txBody>
      </p:sp>
      <p:pic>
        <p:nvPicPr>
          <p:cNvPr id="102" name="Google Shape;102;p3"/>
          <p:cNvPicPr preferRelativeResize="0"/>
          <p:nvPr/>
        </p:nvPicPr>
        <p:blipFill rotWithShape="1">
          <a:blip r:embed="rId3">
            <a:alphaModFix/>
          </a:blip>
          <a:srcRect b="0" l="32703" r="0" t="0"/>
          <a:stretch/>
        </p:blipFill>
        <p:spPr>
          <a:xfrm>
            <a:off x="5084585" y="1940355"/>
            <a:ext cx="5643173" cy="5138467"/>
          </a:xfrm>
          <a:prstGeom prst="rect">
            <a:avLst/>
          </a:prstGeom>
          <a:noFill/>
          <a:ln>
            <a:noFill/>
          </a:ln>
        </p:spPr>
      </p:pic>
      <p:pic>
        <p:nvPicPr>
          <p:cNvPr id="103" name="Google Shape;103;p3"/>
          <p:cNvPicPr preferRelativeResize="0"/>
          <p:nvPr/>
        </p:nvPicPr>
        <p:blipFill rotWithShape="1">
          <a:blip r:embed="rId4">
            <a:alphaModFix/>
          </a:blip>
          <a:srcRect b="0" l="0" r="0" t="0"/>
          <a:stretch/>
        </p:blipFill>
        <p:spPr>
          <a:xfrm>
            <a:off x="1831377" y="1579383"/>
            <a:ext cx="2979708" cy="484920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Quiz </a:t>
            </a:r>
            <a:endParaRPr/>
          </a:p>
        </p:txBody>
      </p:sp>
      <p:sp>
        <p:nvSpPr>
          <p:cNvPr id="382" name="Google Shape;382;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E"/>
              <a:t>A </a:t>
            </a:r>
            <a:r>
              <a:rPr lang="en-IE">
                <a:solidFill>
                  <a:srgbClr val="FF0000"/>
                </a:solidFill>
              </a:rPr>
              <a:t>chemical change </a:t>
            </a:r>
            <a:r>
              <a:rPr lang="en-IE"/>
              <a:t>is when a chemical reaction occurs and a new substance is formed.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IE"/>
              <a:t>A </a:t>
            </a:r>
            <a:r>
              <a:rPr lang="en-IE">
                <a:solidFill>
                  <a:srgbClr val="FF0000"/>
                </a:solidFill>
              </a:rPr>
              <a:t>physical change </a:t>
            </a:r>
            <a:r>
              <a:rPr lang="en-IE"/>
              <a:t>is when matter changes state or shape but no new substance is formed.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IE"/>
              <a:t>Changing state is an example of a </a:t>
            </a:r>
            <a:r>
              <a:rPr lang="en-IE">
                <a:solidFill>
                  <a:srgbClr val="FF0000"/>
                </a:solidFill>
              </a:rPr>
              <a:t>physical change. </a:t>
            </a:r>
            <a:r>
              <a:rPr lang="en-IE"/>
              <a:t>Burning paper is an example of a </a:t>
            </a:r>
            <a:r>
              <a:rPr lang="en-IE">
                <a:solidFill>
                  <a:srgbClr val="FF0000"/>
                </a:solidFill>
              </a:rPr>
              <a:t>chemical change </a:t>
            </a:r>
            <a:r>
              <a:rPr lang="en-IE"/>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1"/>
          <p:cNvSpPr txBox="1"/>
          <p:nvPr>
            <p:ph type="title"/>
          </p:nvPr>
        </p:nvSpPr>
        <p:spPr>
          <a:xfrm>
            <a:off x="744198" y="-227223"/>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Fill in the word that completes the sentence </a:t>
            </a:r>
            <a:endParaRPr/>
          </a:p>
        </p:txBody>
      </p:sp>
      <p:pic>
        <p:nvPicPr>
          <p:cNvPr id="388" name="Google Shape;388;p31"/>
          <p:cNvPicPr preferRelativeResize="0"/>
          <p:nvPr/>
        </p:nvPicPr>
        <p:blipFill rotWithShape="1">
          <a:blip r:embed="rId3">
            <a:alphaModFix/>
          </a:blip>
          <a:srcRect b="0" l="0" r="0" t="0"/>
          <a:stretch/>
        </p:blipFill>
        <p:spPr>
          <a:xfrm>
            <a:off x="1397479" y="822385"/>
            <a:ext cx="9862319" cy="61234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32"/>
          <p:cNvPicPr preferRelativeResize="0"/>
          <p:nvPr/>
        </p:nvPicPr>
        <p:blipFill rotWithShape="1">
          <a:blip r:embed="rId3">
            <a:alphaModFix/>
          </a:blip>
          <a:srcRect b="0" l="0" r="0" t="4136"/>
          <a:stretch/>
        </p:blipFill>
        <p:spPr>
          <a:xfrm>
            <a:off x="0" y="977659"/>
            <a:ext cx="12192000" cy="512371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33"/>
          <p:cNvPicPr preferRelativeResize="0"/>
          <p:nvPr/>
        </p:nvPicPr>
        <p:blipFill rotWithShape="1">
          <a:blip r:embed="rId3">
            <a:alphaModFix/>
          </a:blip>
          <a:srcRect b="0" l="0" r="0" t="0"/>
          <a:stretch/>
        </p:blipFill>
        <p:spPr>
          <a:xfrm>
            <a:off x="0" y="89183"/>
            <a:ext cx="12192000" cy="4206728"/>
          </a:xfrm>
          <a:prstGeom prst="rect">
            <a:avLst/>
          </a:prstGeom>
          <a:noFill/>
          <a:ln>
            <a:noFill/>
          </a:ln>
        </p:spPr>
      </p:pic>
      <p:pic>
        <p:nvPicPr>
          <p:cNvPr id="399" name="Google Shape;399;p33"/>
          <p:cNvPicPr preferRelativeResize="0"/>
          <p:nvPr/>
        </p:nvPicPr>
        <p:blipFill rotWithShape="1">
          <a:blip r:embed="rId4">
            <a:alphaModFix/>
          </a:blip>
          <a:srcRect b="0" l="0" r="0" t="0"/>
          <a:stretch/>
        </p:blipFill>
        <p:spPr>
          <a:xfrm>
            <a:off x="6872377" y="4073029"/>
            <a:ext cx="4680818" cy="26367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34"/>
          <p:cNvPicPr preferRelativeResize="0"/>
          <p:nvPr/>
        </p:nvPicPr>
        <p:blipFill rotWithShape="1">
          <a:blip r:embed="rId3">
            <a:alphaModFix/>
          </a:blip>
          <a:srcRect b="0" l="0" r="0" t="0"/>
          <a:stretch/>
        </p:blipFill>
        <p:spPr>
          <a:xfrm>
            <a:off x="885619" y="1521954"/>
            <a:ext cx="5210381" cy="5152016"/>
          </a:xfrm>
          <a:prstGeom prst="rect">
            <a:avLst/>
          </a:prstGeom>
          <a:noFill/>
          <a:ln>
            <a:noFill/>
          </a:ln>
        </p:spPr>
      </p:pic>
      <p:sp>
        <p:nvSpPr>
          <p:cNvPr id="405" name="Google Shape;405;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Which image shows a chemical change:</a:t>
            </a:r>
            <a:endParaRPr/>
          </a:p>
          <a:p>
            <a:pPr indent="457200" lvl="0" marL="3657600" rtl="0" algn="l">
              <a:lnSpc>
                <a:spcPct val="90000"/>
              </a:lnSpc>
              <a:spcBef>
                <a:spcPts val="0"/>
              </a:spcBef>
              <a:spcAft>
                <a:spcPts val="0"/>
              </a:spcAft>
              <a:buClr>
                <a:schemeClr val="dk1"/>
              </a:buClr>
              <a:buSzPts val="4400"/>
              <a:buFont typeface="Calibri"/>
              <a:buNone/>
            </a:pPr>
            <a:r>
              <a:rPr lang="en-IE"/>
              <a:t> A or B</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35"/>
          <p:cNvPicPr preferRelativeResize="0"/>
          <p:nvPr/>
        </p:nvPicPr>
        <p:blipFill rotWithShape="1">
          <a:blip r:embed="rId3">
            <a:alphaModFix/>
          </a:blip>
          <a:srcRect b="0" l="0" r="0" t="54317"/>
          <a:stretch/>
        </p:blipFill>
        <p:spPr>
          <a:xfrm>
            <a:off x="2651159" y="1646206"/>
            <a:ext cx="5210381" cy="2353575"/>
          </a:xfrm>
          <a:prstGeom prst="rect">
            <a:avLst/>
          </a:prstGeom>
          <a:noFill/>
          <a:ln>
            <a:noFill/>
          </a:ln>
        </p:spPr>
      </p:pic>
      <p:sp>
        <p:nvSpPr>
          <p:cNvPr id="411" name="Google Shape;411;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Which image shows a chemical change:</a:t>
            </a:r>
            <a:endParaRPr/>
          </a:p>
          <a:p>
            <a:pPr indent="0" lvl="0" marL="3657600" rtl="0" algn="l">
              <a:lnSpc>
                <a:spcPct val="90000"/>
              </a:lnSpc>
              <a:spcBef>
                <a:spcPts val="0"/>
              </a:spcBef>
              <a:spcAft>
                <a:spcPts val="0"/>
              </a:spcAft>
              <a:buClr>
                <a:schemeClr val="dk1"/>
              </a:buClr>
              <a:buSzPts val="4400"/>
              <a:buFont typeface="Calibri"/>
              <a:buNone/>
            </a:pPr>
            <a:r>
              <a:rPr lang="en-IE"/>
              <a:t> A or B</a:t>
            </a:r>
            <a:endParaRPr/>
          </a:p>
        </p:txBody>
      </p:sp>
      <p:pic>
        <p:nvPicPr>
          <p:cNvPr id="412" name="Google Shape;412;p35"/>
          <p:cNvPicPr preferRelativeResize="0"/>
          <p:nvPr/>
        </p:nvPicPr>
        <p:blipFill rotWithShape="1">
          <a:blip r:embed="rId4">
            <a:alphaModFix/>
          </a:blip>
          <a:srcRect b="0" l="0" r="0" t="0"/>
          <a:stretch/>
        </p:blipFill>
        <p:spPr>
          <a:xfrm>
            <a:off x="465827" y="4730419"/>
            <a:ext cx="11578755" cy="73297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Which image represents water in liquid form</a:t>
            </a:r>
            <a:endParaRPr/>
          </a:p>
        </p:txBody>
      </p:sp>
      <p:pic>
        <p:nvPicPr>
          <p:cNvPr id="418" name="Google Shape;418;p36"/>
          <p:cNvPicPr preferRelativeResize="0"/>
          <p:nvPr/>
        </p:nvPicPr>
        <p:blipFill rotWithShape="1">
          <a:blip r:embed="rId3">
            <a:alphaModFix/>
          </a:blip>
          <a:srcRect b="0" l="0" r="0" t="0"/>
          <a:stretch/>
        </p:blipFill>
        <p:spPr>
          <a:xfrm>
            <a:off x="391065" y="1690688"/>
            <a:ext cx="11047562" cy="3841039"/>
          </a:xfrm>
          <a:prstGeom prst="rect">
            <a:avLst/>
          </a:prstGeom>
          <a:noFill/>
          <a:ln>
            <a:noFill/>
          </a:ln>
        </p:spPr>
      </p:pic>
      <p:sp>
        <p:nvSpPr>
          <p:cNvPr id="419" name="Google Shape;419;p36"/>
          <p:cNvSpPr txBox="1"/>
          <p:nvPr/>
        </p:nvSpPr>
        <p:spPr>
          <a:xfrm>
            <a:off x="1224951" y="5531727"/>
            <a:ext cx="177704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E" sz="7200">
                <a:solidFill>
                  <a:schemeClr val="dk1"/>
                </a:solidFill>
                <a:latin typeface="Calibri"/>
                <a:ea typeface="Calibri"/>
                <a:cs typeface="Calibri"/>
                <a:sym typeface="Calibri"/>
              </a:rPr>
              <a:t>A</a:t>
            </a:r>
            <a:endParaRPr sz="1800">
              <a:solidFill>
                <a:schemeClr val="dk1"/>
              </a:solidFill>
              <a:latin typeface="Calibri"/>
              <a:ea typeface="Calibri"/>
              <a:cs typeface="Calibri"/>
              <a:sym typeface="Calibri"/>
            </a:endParaRPr>
          </a:p>
        </p:txBody>
      </p:sp>
      <p:sp>
        <p:nvSpPr>
          <p:cNvPr id="420" name="Google Shape;420;p36"/>
          <p:cNvSpPr txBox="1"/>
          <p:nvPr/>
        </p:nvSpPr>
        <p:spPr>
          <a:xfrm>
            <a:off x="5814880" y="5474353"/>
            <a:ext cx="177704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E" sz="7200">
                <a:solidFill>
                  <a:schemeClr val="dk1"/>
                </a:solidFill>
                <a:latin typeface="Calibri"/>
                <a:ea typeface="Calibri"/>
                <a:cs typeface="Calibri"/>
                <a:sym typeface="Calibri"/>
              </a:rPr>
              <a:t>B</a:t>
            </a:r>
            <a:endParaRPr sz="1800">
              <a:solidFill>
                <a:schemeClr val="dk1"/>
              </a:solidFill>
              <a:latin typeface="Calibri"/>
              <a:ea typeface="Calibri"/>
              <a:cs typeface="Calibri"/>
              <a:sym typeface="Calibri"/>
            </a:endParaRPr>
          </a:p>
        </p:txBody>
      </p:sp>
      <p:sp>
        <p:nvSpPr>
          <p:cNvPr id="421" name="Google Shape;421;p36"/>
          <p:cNvSpPr txBox="1"/>
          <p:nvPr/>
        </p:nvSpPr>
        <p:spPr>
          <a:xfrm>
            <a:off x="9813986" y="5531727"/>
            <a:ext cx="177704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E" sz="7200">
                <a:solidFill>
                  <a:schemeClr val="dk1"/>
                </a:solidFill>
                <a:latin typeface="Calibri"/>
                <a:ea typeface="Calibri"/>
                <a:cs typeface="Calibri"/>
                <a:sym typeface="Calibri"/>
              </a:rPr>
              <a:t>C</a:t>
            </a:r>
            <a:endParaRPr sz="18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Which image represents water in liquid form</a:t>
            </a:r>
            <a:endParaRPr/>
          </a:p>
        </p:txBody>
      </p:sp>
      <p:pic>
        <p:nvPicPr>
          <p:cNvPr id="427" name="Google Shape;427;p37"/>
          <p:cNvPicPr preferRelativeResize="0"/>
          <p:nvPr/>
        </p:nvPicPr>
        <p:blipFill rotWithShape="1">
          <a:blip r:embed="rId3">
            <a:alphaModFix/>
          </a:blip>
          <a:srcRect b="0" l="36643" r="28647" t="0"/>
          <a:stretch/>
        </p:blipFill>
        <p:spPr>
          <a:xfrm>
            <a:off x="4439265" y="1690688"/>
            <a:ext cx="3834580" cy="3841039"/>
          </a:xfrm>
          <a:prstGeom prst="rect">
            <a:avLst/>
          </a:prstGeom>
          <a:noFill/>
          <a:ln>
            <a:noFill/>
          </a:ln>
        </p:spPr>
      </p:pic>
      <p:sp>
        <p:nvSpPr>
          <p:cNvPr id="428" name="Google Shape;428;p37"/>
          <p:cNvSpPr txBox="1"/>
          <p:nvPr/>
        </p:nvSpPr>
        <p:spPr>
          <a:xfrm>
            <a:off x="5814880" y="5474353"/>
            <a:ext cx="177704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E" sz="7200">
                <a:solidFill>
                  <a:schemeClr val="dk1"/>
                </a:solidFill>
                <a:latin typeface="Calibri"/>
                <a:ea typeface="Calibri"/>
                <a:cs typeface="Calibri"/>
                <a:sym typeface="Calibri"/>
              </a:rPr>
              <a:t>B</a:t>
            </a:r>
            <a:endParaRPr sz="1800">
              <a:solidFill>
                <a:schemeClr val="dk1"/>
              </a:solidFill>
              <a:latin typeface="Calibri"/>
              <a:ea typeface="Calibri"/>
              <a:cs typeface="Calibri"/>
              <a:sym typeface="Calibri"/>
            </a:endParaRPr>
          </a:p>
        </p:txBody>
      </p:sp>
      <p:pic>
        <p:nvPicPr>
          <p:cNvPr id="429" name="Google Shape;429;p37"/>
          <p:cNvPicPr preferRelativeResize="0"/>
          <p:nvPr/>
        </p:nvPicPr>
        <p:blipFill rotWithShape="1">
          <a:blip r:embed="rId4">
            <a:alphaModFix/>
          </a:blip>
          <a:srcRect b="0" l="0" r="0" t="0"/>
          <a:stretch/>
        </p:blipFill>
        <p:spPr>
          <a:xfrm>
            <a:off x="1423219" y="2049718"/>
            <a:ext cx="9448800" cy="590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Match the following items </a:t>
            </a:r>
            <a:endParaRPr/>
          </a:p>
        </p:txBody>
      </p:sp>
      <p:pic>
        <p:nvPicPr>
          <p:cNvPr id="435" name="Google Shape;435;p38"/>
          <p:cNvPicPr preferRelativeResize="0"/>
          <p:nvPr/>
        </p:nvPicPr>
        <p:blipFill rotWithShape="1">
          <a:blip r:embed="rId3">
            <a:alphaModFix/>
          </a:blip>
          <a:srcRect b="0" l="0" r="0" t="0"/>
          <a:stretch/>
        </p:blipFill>
        <p:spPr>
          <a:xfrm>
            <a:off x="0" y="1548604"/>
            <a:ext cx="12192000" cy="376079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Match the following items </a:t>
            </a:r>
            <a:endParaRPr/>
          </a:p>
        </p:txBody>
      </p:sp>
      <p:pic>
        <p:nvPicPr>
          <p:cNvPr id="441" name="Google Shape;441;p39"/>
          <p:cNvPicPr preferRelativeResize="0"/>
          <p:nvPr/>
        </p:nvPicPr>
        <p:blipFill rotWithShape="1">
          <a:blip r:embed="rId3">
            <a:alphaModFix/>
          </a:blip>
          <a:srcRect b="0" l="0" r="0" t="0"/>
          <a:stretch/>
        </p:blipFill>
        <p:spPr>
          <a:xfrm>
            <a:off x="419100" y="1758464"/>
            <a:ext cx="11353800" cy="3814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Are these physical or chemical changes </a:t>
            </a:r>
            <a:endParaRPr/>
          </a:p>
        </p:txBody>
      </p:sp>
      <p:sp>
        <p:nvSpPr>
          <p:cNvPr id="109" name="Google Shape;109;p4"/>
          <p:cNvSpPr txBox="1"/>
          <p:nvPr>
            <p:ph idx="1" type="body"/>
          </p:nvPr>
        </p:nvSpPr>
        <p:spPr>
          <a:xfrm>
            <a:off x="838200" y="3738113"/>
            <a:ext cx="1381664" cy="243885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E"/>
              <a:t>Physical </a:t>
            </a:r>
            <a:endParaRPr/>
          </a:p>
        </p:txBody>
      </p:sp>
      <p:pic>
        <p:nvPicPr>
          <p:cNvPr id="110" name="Google Shape;110;p4"/>
          <p:cNvPicPr preferRelativeResize="0"/>
          <p:nvPr/>
        </p:nvPicPr>
        <p:blipFill rotWithShape="1">
          <a:blip r:embed="rId3">
            <a:alphaModFix/>
          </a:blip>
          <a:srcRect b="0" l="0" r="0" t="0"/>
          <a:stretch/>
        </p:blipFill>
        <p:spPr>
          <a:xfrm>
            <a:off x="621102" y="1592408"/>
            <a:ext cx="11237343" cy="1591858"/>
          </a:xfrm>
          <a:prstGeom prst="rect">
            <a:avLst/>
          </a:prstGeom>
          <a:noFill/>
          <a:ln>
            <a:noFill/>
          </a:ln>
        </p:spPr>
      </p:pic>
      <p:sp>
        <p:nvSpPr>
          <p:cNvPr id="111" name="Google Shape;111;p4"/>
          <p:cNvSpPr txBox="1"/>
          <p:nvPr/>
        </p:nvSpPr>
        <p:spPr>
          <a:xfrm>
            <a:off x="3462068" y="3738113"/>
            <a:ext cx="6096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E" sz="2800" u="none" cap="none" strike="noStrike">
                <a:solidFill>
                  <a:schemeClr val="dk1"/>
                </a:solidFill>
                <a:latin typeface="Calibri"/>
                <a:ea typeface="Calibri"/>
                <a:cs typeface="Calibri"/>
                <a:sym typeface="Calibri"/>
              </a:rPr>
              <a:t>Physical</a:t>
            </a:r>
            <a:endParaRPr/>
          </a:p>
        </p:txBody>
      </p:sp>
      <p:sp>
        <p:nvSpPr>
          <p:cNvPr id="112" name="Google Shape;112;p4"/>
          <p:cNvSpPr txBox="1"/>
          <p:nvPr/>
        </p:nvSpPr>
        <p:spPr>
          <a:xfrm>
            <a:off x="6510068" y="3815057"/>
            <a:ext cx="6096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E" sz="2800">
                <a:solidFill>
                  <a:schemeClr val="dk1"/>
                </a:solidFill>
                <a:latin typeface="Calibri"/>
                <a:ea typeface="Calibri"/>
                <a:cs typeface="Calibri"/>
                <a:sym typeface="Calibri"/>
              </a:rPr>
              <a:t>Physical</a:t>
            </a:r>
            <a:endParaRPr/>
          </a:p>
        </p:txBody>
      </p:sp>
      <p:sp>
        <p:nvSpPr>
          <p:cNvPr id="113" name="Google Shape;113;p4"/>
          <p:cNvSpPr txBox="1"/>
          <p:nvPr/>
        </p:nvSpPr>
        <p:spPr>
          <a:xfrm>
            <a:off x="9790981" y="3815057"/>
            <a:ext cx="619376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E" sz="2800">
                <a:solidFill>
                  <a:schemeClr val="dk1"/>
                </a:solidFill>
                <a:latin typeface="Calibri"/>
                <a:ea typeface="Calibri"/>
                <a:cs typeface="Calibri"/>
                <a:sym typeface="Calibri"/>
              </a:rPr>
              <a:t>Chemical</a:t>
            </a:r>
            <a:r>
              <a:rPr lang="en-IE"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114" name="Google Shape;114;p4"/>
          <p:cNvSpPr/>
          <p:nvPr/>
        </p:nvSpPr>
        <p:spPr>
          <a:xfrm flipH="1">
            <a:off x="8653502" y="1386421"/>
            <a:ext cx="3538500" cy="35526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40"/>
          <p:cNvPicPr preferRelativeResize="0"/>
          <p:nvPr/>
        </p:nvPicPr>
        <p:blipFill rotWithShape="1">
          <a:blip r:embed="rId3">
            <a:alphaModFix/>
          </a:blip>
          <a:srcRect b="0" l="0" r="0" t="0"/>
          <a:stretch/>
        </p:blipFill>
        <p:spPr>
          <a:xfrm>
            <a:off x="1032387" y="0"/>
            <a:ext cx="10127226" cy="6858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452" name="Google Shape;452;p41"/>
          <p:cNvPicPr preferRelativeResize="0"/>
          <p:nvPr/>
        </p:nvPicPr>
        <p:blipFill rotWithShape="1">
          <a:blip r:embed="rId3">
            <a:alphaModFix/>
          </a:blip>
          <a:srcRect b="0" l="0" r="0" t="0"/>
          <a:stretch/>
        </p:blipFill>
        <p:spPr>
          <a:xfrm>
            <a:off x="154858" y="1020568"/>
            <a:ext cx="11752774" cy="481686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458" name="Google Shape;458;p42"/>
          <p:cNvPicPr preferRelativeResize="0"/>
          <p:nvPr/>
        </p:nvPicPr>
        <p:blipFill rotWithShape="1">
          <a:blip r:embed="rId3">
            <a:alphaModFix/>
          </a:blip>
          <a:srcRect b="0" l="0" r="0" t="0"/>
          <a:stretch/>
        </p:blipFill>
        <p:spPr>
          <a:xfrm>
            <a:off x="0" y="283654"/>
            <a:ext cx="12192000" cy="629069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464" name="Google Shape;464;p43"/>
          <p:cNvPicPr preferRelativeResize="0"/>
          <p:nvPr/>
        </p:nvPicPr>
        <p:blipFill rotWithShape="1">
          <a:blip r:embed="rId3">
            <a:alphaModFix/>
          </a:blip>
          <a:srcRect b="0" l="0" r="0" t="0"/>
          <a:stretch/>
        </p:blipFill>
        <p:spPr>
          <a:xfrm>
            <a:off x="1395831" y="0"/>
            <a:ext cx="9400338" cy="6858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470" name="Google Shape;470;p44"/>
          <p:cNvPicPr preferRelativeResize="0"/>
          <p:nvPr/>
        </p:nvPicPr>
        <p:blipFill rotWithShape="1">
          <a:blip r:embed="rId3">
            <a:alphaModFix/>
          </a:blip>
          <a:srcRect b="0" l="0" r="0" t="0"/>
          <a:stretch/>
        </p:blipFill>
        <p:spPr>
          <a:xfrm>
            <a:off x="1101674" y="642016"/>
            <a:ext cx="9988652" cy="570357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Physical change </a:t>
            </a:r>
            <a:endParaRPr/>
          </a:p>
        </p:txBody>
      </p:sp>
      <p:sp>
        <p:nvSpPr>
          <p:cNvPr id="120" name="Google Shape;120;p5"/>
          <p:cNvSpPr txBox="1"/>
          <p:nvPr>
            <p:ph idx="1" type="body"/>
          </p:nvPr>
        </p:nvSpPr>
        <p:spPr>
          <a:xfrm>
            <a:off x="379562" y="2839032"/>
            <a:ext cx="10311441" cy="1395595"/>
          </a:xfrm>
          <a:prstGeom prst="rect">
            <a:avLst/>
          </a:prstGeom>
          <a:blipFill rotWithShape="1">
            <a:blip r:embed="rId3">
              <a:alphaModFix/>
            </a:blip>
            <a:stretch>
              <a:fillRect b="-10477" l="0" r="0" t="-7423"/>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IE"/>
              <a:t> </a:t>
            </a:r>
            <a:endParaRPr/>
          </a:p>
        </p:txBody>
      </p:sp>
      <p:sp>
        <p:nvSpPr>
          <p:cNvPr id="121" name="Google Shape;121;p5"/>
          <p:cNvSpPr/>
          <p:nvPr/>
        </p:nvSpPr>
        <p:spPr>
          <a:xfrm>
            <a:off x="1995577" y="1374475"/>
            <a:ext cx="7723517" cy="1270959"/>
          </a:xfrm>
          <a:prstGeom prst="roundRect">
            <a:avLst>
              <a:gd fmla="val 16667" name="adj"/>
            </a:avLst>
          </a:prstGeom>
          <a:solidFill>
            <a:schemeClr val="accent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E" sz="2400">
                <a:solidFill>
                  <a:schemeClr val="lt1"/>
                </a:solidFill>
                <a:latin typeface="Calibri"/>
                <a:ea typeface="Calibri"/>
                <a:cs typeface="Calibri"/>
                <a:sym typeface="Calibri"/>
              </a:rPr>
              <a:t>Physical change</a:t>
            </a:r>
            <a:endParaRPr/>
          </a:p>
          <a:p>
            <a:pPr indent="0" lvl="0" marL="0" marR="0" rtl="0" algn="ctr">
              <a:spcBef>
                <a:spcPts val="0"/>
              </a:spcBef>
              <a:spcAft>
                <a:spcPts val="0"/>
              </a:spcAft>
              <a:buNone/>
            </a:pPr>
            <a:r>
              <a:rPr lang="en-IE" sz="2400">
                <a:solidFill>
                  <a:schemeClr val="lt1"/>
                </a:solidFill>
                <a:latin typeface="Calibri"/>
                <a:ea typeface="Calibri"/>
                <a:cs typeface="Calibri"/>
                <a:sym typeface="Calibri"/>
              </a:rPr>
              <a:t>Is a change that does not result in the formation of any new substances. </a:t>
            </a:r>
            <a:endParaRPr/>
          </a:p>
        </p:txBody>
      </p:sp>
      <p:pic>
        <p:nvPicPr>
          <p:cNvPr id="122" name="Google Shape;122;p5"/>
          <p:cNvPicPr preferRelativeResize="0"/>
          <p:nvPr/>
        </p:nvPicPr>
        <p:blipFill rotWithShape="1">
          <a:blip r:embed="rId4">
            <a:alphaModFix/>
          </a:blip>
          <a:srcRect b="16052" l="0" r="0" t="26268"/>
          <a:stretch/>
        </p:blipFill>
        <p:spPr>
          <a:xfrm>
            <a:off x="-287548" y="4413391"/>
            <a:ext cx="6383548" cy="2323381"/>
          </a:xfrm>
          <a:prstGeom prst="rect">
            <a:avLst/>
          </a:prstGeom>
          <a:noFill/>
          <a:ln>
            <a:noFill/>
          </a:ln>
        </p:spPr>
      </p:pic>
      <p:pic>
        <p:nvPicPr>
          <p:cNvPr id="123" name="Google Shape;123;p5"/>
          <p:cNvPicPr preferRelativeResize="0"/>
          <p:nvPr/>
        </p:nvPicPr>
        <p:blipFill rotWithShape="1">
          <a:blip r:embed="rId5">
            <a:alphaModFix/>
          </a:blip>
          <a:srcRect b="0" l="0" r="0" t="0"/>
          <a:stretch/>
        </p:blipFill>
        <p:spPr>
          <a:xfrm>
            <a:off x="6142006" y="4029170"/>
            <a:ext cx="6383548" cy="2707602"/>
          </a:xfrm>
          <a:prstGeom prst="rect">
            <a:avLst/>
          </a:prstGeom>
          <a:noFill/>
          <a:ln>
            <a:noFill/>
          </a:ln>
        </p:spPr>
      </p:pic>
      <p:cxnSp>
        <p:nvCxnSpPr>
          <p:cNvPr id="124" name="Google Shape;124;p5"/>
          <p:cNvCxnSpPr/>
          <p:nvPr/>
        </p:nvCxnSpPr>
        <p:spPr>
          <a:xfrm>
            <a:off x="5966603" y="4192438"/>
            <a:ext cx="0" cy="2544334"/>
          </a:xfrm>
          <a:prstGeom prst="straightConnector1">
            <a:avLst/>
          </a:prstGeom>
          <a:noFill/>
          <a:ln cap="flat" cmpd="sng" w="19050">
            <a:solidFill>
              <a:schemeClr val="dk1"/>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6"/>
          <p:cNvSpPr txBox="1"/>
          <p:nvPr>
            <p:ph type="title"/>
          </p:nvPr>
        </p:nvSpPr>
        <p:spPr>
          <a:xfrm>
            <a:off x="337868" y="-28473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Physical change </a:t>
            </a:r>
            <a:endParaRPr/>
          </a:p>
        </p:txBody>
      </p:sp>
      <p:sp>
        <p:nvSpPr>
          <p:cNvPr id="130" name="Google Shape;130;p6"/>
          <p:cNvSpPr txBox="1"/>
          <p:nvPr>
            <p:ph idx="1" type="body"/>
          </p:nvPr>
        </p:nvSpPr>
        <p:spPr>
          <a:xfrm>
            <a:off x="792192" y="3429000"/>
            <a:ext cx="10515600" cy="3282800"/>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IE"/>
              <a:t>When changing state, no chemical changes take place and no chemical bonds are created or broken. </a:t>
            </a:r>
            <a:endParaRPr/>
          </a:p>
          <a:p>
            <a:pPr indent="-6413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b="1" lang="en-IE"/>
              <a:t>No new substance </a:t>
            </a:r>
            <a:r>
              <a:rPr lang="en-IE"/>
              <a:t>is formed. </a:t>
            </a:r>
            <a:endParaRPr/>
          </a:p>
          <a:p>
            <a:pPr indent="-6413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IE"/>
              <a:t>Usually </a:t>
            </a:r>
            <a:r>
              <a:rPr b="1" lang="en-IE"/>
              <a:t>no energy changes </a:t>
            </a:r>
            <a:r>
              <a:rPr lang="en-IE"/>
              <a:t>take place. </a:t>
            </a:r>
            <a:endParaRPr/>
          </a:p>
          <a:p>
            <a:pPr indent="-6413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IE"/>
              <a:t>Physical change is </a:t>
            </a:r>
            <a:r>
              <a:rPr lang="en-IE" u="sng"/>
              <a:t>normally</a:t>
            </a:r>
            <a:r>
              <a:rPr lang="en-IE"/>
              <a:t> </a:t>
            </a:r>
            <a:r>
              <a:rPr b="1" lang="en-IE"/>
              <a:t>reversible</a:t>
            </a:r>
            <a:r>
              <a:rPr lang="en-IE"/>
              <a:t> </a:t>
            </a:r>
            <a:endParaRPr/>
          </a:p>
          <a:p>
            <a:pPr indent="-64135" lvl="0" marL="228600" rtl="0" algn="l">
              <a:lnSpc>
                <a:spcPct val="90000"/>
              </a:lnSpc>
              <a:spcBef>
                <a:spcPts val="1000"/>
              </a:spcBef>
              <a:spcAft>
                <a:spcPts val="0"/>
              </a:spcAft>
              <a:buClr>
                <a:schemeClr val="dk1"/>
              </a:buClr>
              <a:buSzPct val="100000"/>
              <a:buNone/>
            </a:pPr>
            <a:r>
              <a:t/>
            </a:r>
            <a:endParaRPr/>
          </a:p>
          <a:p>
            <a:pPr indent="-64135" lvl="0" marL="228600" rtl="0" algn="l">
              <a:lnSpc>
                <a:spcPct val="90000"/>
              </a:lnSpc>
              <a:spcBef>
                <a:spcPts val="1000"/>
              </a:spcBef>
              <a:spcAft>
                <a:spcPts val="0"/>
              </a:spcAft>
              <a:buClr>
                <a:schemeClr val="dk1"/>
              </a:buClr>
              <a:buSzPct val="100000"/>
              <a:buNone/>
            </a:pPr>
            <a:r>
              <a:t/>
            </a:r>
            <a:endParaRPr/>
          </a:p>
          <a:p>
            <a:pPr indent="-64135" lvl="0" marL="228600" rtl="0" algn="l">
              <a:lnSpc>
                <a:spcPct val="90000"/>
              </a:lnSpc>
              <a:spcBef>
                <a:spcPts val="1000"/>
              </a:spcBef>
              <a:spcAft>
                <a:spcPts val="0"/>
              </a:spcAft>
              <a:buClr>
                <a:schemeClr val="dk1"/>
              </a:buClr>
              <a:buSzPct val="100000"/>
              <a:buNone/>
            </a:pPr>
            <a:r>
              <a:t/>
            </a:r>
            <a:endParaRPr/>
          </a:p>
          <a:p>
            <a:pPr indent="-64135" lvl="0" marL="228600" rtl="0" algn="l">
              <a:lnSpc>
                <a:spcPct val="90000"/>
              </a:lnSpc>
              <a:spcBef>
                <a:spcPts val="1000"/>
              </a:spcBef>
              <a:spcAft>
                <a:spcPts val="0"/>
              </a:spcAft>
              <a:buClr>
                <a:schemeClr val="dk1"/>
              </a:buClr>
              <a:buSzPct val="100000"/>
              <a:buNone/>
            </a:pPr>
            <a:r>
              <a:t/>
            </a:r>
            <a:endParaRPr/>
          </a:p>
          <a:p>
            <a:pPr indent="-64135" lvl="0" marL="228600" rtl="0" algn="l">
              <a:lnSpc>
                <a:spcPct val="90000"/>
              </a:lnSpc>
              <a:spcBef>
                <a:spcPts val="1000"/>
              </a:spcBef>
              <a:spcAft>
                <a:spcPts val="0"/>
              </a:spcAft>
              <a:buClr>
                <a:schemeClr val="dk1"/>
              </a:buClr>
              <a:buSzPct val="100000"/>
              <a:buNone/>
            </a:pPr>
            <a:r>
              <a:t/>
            </a:r>
            <a:endParaRPr/>
          </a:p>
        </p:txBody>
      </p:sp>
      <p:pic>
        <p:nvPicPr>
          <p:cNvPr id="131" name="Google Shape;131;p6"/>
          <p:cNvPicPr preferRelativeResize="0"/>
          <p:nvPr/>
        </p:nvPicPr>
        <p:blipFill rotWithShape="1">
          <a:blip r:embed="rId3">
            <a:alphaModFix/>
          </a:blip>
          <a:srcRect b="0" l="0" r="0" t="0"/>
          <a:stretch/>
        </p:blipFill>
        <p:spPr>
          <a:xfrm>
            <a:off x="1593011" y="1216286"/>
            <a:ext cx="7890294" cy="192372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7"/>
          <p:cNvSpPr txBox="1"/>
          <p:nvPr>
            <p:ph type="title"/>
          </p:nvPr>
        </p:nvSpPr>
        <p:spPr>
          <a:xfrm>
            <a:off x="734683"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Chemical  change </a:t>
            </a:r>
            <a:endParaRPr/>
          </a:p>
        </p:txBody>
      </p:sp>
      <p:sp>
        <p:nvSpPr>
          <p:cNvPr id="138" name="Google Shape;138;p7"/>
          <p:cNvSpPr txBox="1"/>
          <p:nvPr>
            <p:ph idx="1" type="body"/>
          </p:nvPr>
        </p:nvSpPr>
        <p:spPr>
          <a:xfrm>
            <a:off x="734683" y="2703620"/>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Clr>
                <a:schemeClr val="dk1"/>
              </a:buClr>
              <a:buSzPts val="2800"/>
              <a:buNone/>
            </a:pPr>
            <a:r>
              <a:t/>
            </a:r>
            <a:endParaRPr sz="2800">
              <a:solidFill>
                <a:srgbClr val="000000"/>
              </a:solidFill>
            </a:endParaRPr>
          </a:p>
          <a:p>
            <a:pPr indent="-228600" lvl="0" marL="228600" rtl="0" algn="l">
              <a:lnSpc>
                <a:spcPct val="90000"/>
              </a:lnSpc>
              <a:spcBef>
                <a:spcPts val="1000"/>
              </a:spcBef>
              <a:spcAft>
                <a:spcPts val="0"/>
              </a:spcAft>
              <a:buClr>
                <a:srgbClr val="000000"/>
              </a:buClr>
              <a:buSzPts val="2800"/>
              <a:buChar char="•"/>
            </a:pPr>
            <a:r>
              <a:rPr lang="en-IE" sz="2800">
                <a:solidFill>
                  <a:srgbClr val="000000"/>
                </a:solidFill>
              </a:rPr>
              <a:t>During a chemical change </a:t>
            </a:r>
            <a:r>
              <a:rPr b="1" lang="en-IE" sz="2800">
                <a:solidFill>
                  <a:srgbClr val="000000"/>
                </a:solidFill>
              </a:rPr>
              <a:t>energy may be released or absorbed</a:t>
            </a:r>
            <a:r>
              <a:rPr lang="en-IE" sz="2800">
                <a:solidFill>
                  <a:srgbClr val="000000"/>
                </a:solidFill>
              </a:rPr>
              <a:t>. </a:t>
            </a:r>
            <a:endParaRPr/>
          </a:p>
          <a:p>
            <a:pPr indent="0" lvl="0" marL="0" rtl="0" algn="l">
              <a:lnSpc>
                <a:spcPct val="90000"/>
              </a:lnSpc>
              <a:spcBef>
                <a:spcPts val="1000"/>
              </a:spcBef>
              <a:spcAft>
                <a:spcPts val="0"/>
              </a:spcAft>
              <a:buClr>
                <a:schemeClr val="dk1"/>
              </a:buClr>
              <a:buSzPts val="2800"/>
              <a:buNone/>
            </a:pPr>
            <a:r>
              <a:t/>
            </a:r>
            <a:endParaRPr sz="2800">
              <a:solidFill>
                <a:srgbClr val="000000"/>
              </a:solidFill>
            </a:endParaRPr>
          </a:p>
          <a:p>
            <a:pPr indent="0" lvl="0" marL="0" rtl="0" algn="l">
              <a:lnSpc>
                <a:spcPct val="90000"/>
              </a:lnSpc>
              <a:spcBef>
                <a:spcPts val="1000"/>
              </a:spcBef>
              <a:spcAft>
                <a:spcPts val="0"/>
              </a:spcAft>
              <a:buClr>
                <a:schemeClr val="dk1"/>
              </a:buClr>
              <a:buSzPts val="2800"/>
              <a:buNone/>
            </a:pPr>
            <a:r>
              <a:t/>
            </a:r>
            <a:endParaRPr/>
          </a:p>
        </p:txBody>
      </p:sp>
      <p:sp>
        <p:nvSpPr>
          <p:cNvPr id="139" name="Google Shape;139;p7"/>
          <p:cNvSpPr/>
          <p:nvPr/>
        </p:nvSpPr>
        <p:spPr>
          <a:xfrm>
            <a:off x="1690777" y="1155939"/>
            <a:ext cx="9345282" cy="1190446"/>
          </a:xfrm>
          <a:prstGeom prst="roundRect">
            <a:avLst>
              <a:gd fmla="val 16667" name="adj"/>
            </a:avLst>
          </a:prstGeom>
          <a:solidFill>
            <a:schemeClr val="accent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E" sz="2400">
                <a:solidFill>
                  <a:schemeClr val="lt1"/>
                </a:solidFill>
                <a:latin typeface="Calibri"/>
                <a:ea typeface="Calibri"/>
                <a:cs typeface="Calibri"/>
                <a:sym typeface="Calibri"/>
              </a:rPr>
              <a:t>Chemical change </a:t>
            </a:r>
            <a:endParaRPr/>
          </a:p>
          <a:p>
            <a:pPr indent="0" lvl="0" marL="0" marR="0" rtl="0" algn="ctr">
              <a:spcBef>
                <a:spcPts val="0"/>
              </a:spcBef>
              <a:spcAft>
                <a:spcPts val="0"/>
              </a:spcAft>
              <a:buNone/>
            </a:pPr>
            <a:r>
              <a:rPr lang="en-IE" sz="2400">
                <a:solidFill>
                  <a:schemeClr val="lt1"/>
                </a:solidFill>
                <a:latin typeface="Calibri"/>
                <a:ea typeface="Calibri"/>
                <a:cs typeface="Calibri"/>
                <a:sym typeface="Calibri"/>
              </a:rPr>
              <a:t>Is a change that results in the formation of </a:t>
            </a:r>
            <a:r>
              <a:rPr b="1" lang="en-IE" sz="2400">
                <a:solidFill>
                  <a:schemeClr val="lt1"/>
                </a:solidFill>
                <a:latin typeface="Calibri"/>
                <a:ea typeface="Calibri"/>
                <a:cs typeface="Calibri"/>
                <a:sym typeface="Calibri"/>
              </a:rPr>
              <a:t>one or more new substance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45" name="Google Shape;145;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46" name="Google Shape;146;p8"/>
          <p:cNvPicPr preferRelativeResize="0"/>
          <p:nvPr/>
        </p:nvPicPr>
        <p:blipFill rotWithShape="1">
          <a:blip r:embed="rId3">
            <a:alphaModFix/>
          </a:blip>
          <a:srcRect b="0" l="0" r="0" t="0"/>
          <a:stretch/>
        </p:blipFill>
        <p:spPr>
          <a:xfrm>
            <a:off x="0" y="1542316"/>
            <a:ext cx="12192000" cy="23055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1"/>
          <p:cNvSpPr txBox="1"/>
          <p:nvPr>
            <p:ph type="title"/>
          </p:nvPr>
        </p:nvSpPr>
        <p:spPr>
          <a:xfrm>
            <a:off x="187975" y="0"/>
            <a:ext cx="12003900" cy="1374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E"/>
              <a:t>Chemical change – Exothermic and endothermic processes </a:t>
            </a:r>
            <a:endParaRPr/>
          </a:p>
        </p:txBody>
      </p:sp>
      <p:sp>
        <p:nvSpPr>
          <p:cNvPr id="152" name="Google Shape;152;p11"/>
          <p:cNvSpPr txBox="1"/>
          <p:nvPr>
            <p:ph idx="1" type="body"/>
          </p:nvPr>
        </p:nvSpPr>
        <p:spPr>
          <a:xfrm>
            <a:off x="752325" y="1604800"/>
            <a:ext cx="10515600" cy="1021200"/>
          </a:xfrm>
          <a:prstGeom prst="rect">
            <a:avLst/>
          </a:prstGeom>
          <a:noFill/>
          <a:ln>
            <a:noFill/>
          </a:ln>
        </p:spPr>
        <p:txBody>
          <a:bodyPr anchorCtr="0" anchor="t" bIns="45700" lIns="91425" spcFirstLastPara="1" rIns="91425" wrap="square" tIns="45700">
            <a:normAutofit fontScale="25000" lnSpcReduction="20000"/>
          </a:bodyPr>
          <a:lstStyle/>
          <a:p>
            <a:pPr indent="-241238" lvl="0" marL="228600" rtl="0" algn="l">
              <a:lnSpc>
                <a:spcPct val="90000"/>
              </a:lnSpc>
              <a:spcBef>
                <a:spcPts val="0"/>
              </a:spcBef>
              <a:spcAft>
                <a:spcPts val="0"/>
              </a:spcAft>
              <a:buClr>
                <a:schemeClr val="dk1"/>
              </a:buClr>
              <a:buSzPct val="100000"/>
              <a:buChar char="•"/>
            </a:pPr>
            <a:r>
              <a:rPr lang="en-IE" sz="11996"/>
              <a:t>When a substance changes state, the particles in the substance either gain energy or lose energy. </a:t>
            </a:r>
            <a:endParaRPr sz="11996"/>
          </a:p>
          <a:p>
            <a:pPr indent="-50800" lvl="0" marL="22860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p:txBody>
      </p:sp>
      <p:sp>
        <p:nvSpPr>
          <p:cNvPr id="153" name="Google Shape;153;p11"/>
          <p:cNvSpPr/>
          <p:nvPr/>
        </p:nvSpPr>
        <p:spPr>
          <a:xfrm>
            <a:off x="1007927" y="3195650"/>
            <a:ext cx="3830100" cy="2570700"/>
          </a:xfrm>
          <a:prstGeom prst="roundRect">
            <a:avLst>
              <a:gd fmla="val 16667" name="adj"/>
            </a:avLst>
          </a:prstGeom>
          <a:solidFill>
            <a:schemeClr val="accent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E" sz="2400">
                <a:solidFill>
                  <a:schemeClr val="lt1"/>
                </a:solidFill>
                <a:latin typeface="Times New Roman"/>
                <a:ea typeface="Times New Roman"/>
                <a:cs typeface="Times New Roman"/>
                <a:sym typeface="Times New Roman"/>
              </a:rPr>
              <a:t>Exothermic</a:t>
            </a:r>
            <a:r>
              <a:rPr lang="en-IE" sz="2400">
                <a:solidFill>
                  <a:schemeClr val="lt1"/>
                </a:solidFill>
                <a:latin typeface="Times New Roman"/>
                <a:ea typeface="Times New Roman"/>
                <a:cs typeface="Times New Roman"/>
                <a:sym typeface="Times New Roman"/>
              </a:rPr>
              <a:t>: </a:t>
            </a:r>
            <a:endParaRPr/>
          </a:p>
          <a:p>
            <a:pPr indent="0" lvl="0" marL="0" marR="0" rtl="0" algn="ctr">
              <a:spcBef>
                <a:spcPts val="0"/>
              </a:spcBef>
              <a:spcAft>
                <a:spcPts val="0"/>
              </a:spcAft>
              <a:buNone/>
            </a:pPr>
            <a:r>
              <a:rPr lang="en-IE" sz="2400">
                <a:solidFill>
                  <a:schemeClr val="lt1"/>
                </a:solidFill>
                <a:latin typeface="Times New Roman"/>
                <a:ea typeface="Times New Roman"/>
                <a:cs typeface="Times New Roman"/>
                <a:sym typeface="Times New Roman"/>
              </a:rPr>
              <a:t>A process that involves </a:t>
            </a:r>
            <a:r>
              <a:rPr lang="en-IE" sz="2400" u="sng">
                <a:solidFill>
                  <a:schemeClr val="lt1"/>
                </a:solidFill>
                <a:latin typeface="Times New Roman"/>
                <a:ea typeface="Times New Roman"/>
                <a:cs typeface="Times New Roman"/>
                <a:sym typeface="Times New Roman"/>
              </a:rPr>
              <a:t>heat being given out</a:t>
            </a:r>
            <a:r>
              <a:rPr lang="en-IE" sz="2400">
                <a:solidFill>
                  <a:schemeClr val="lt1"/>
                </a:solidFill>
                <a:latin typeface="Times New Roman"/>
                <a:ea typeface="Times New Roman"/>
                <a:cs typeface="Times New Roman"/>
                <a:sym typeface="Times New Roman"/>
              </a:rPr>
              <a:t>.</a:t>
            </a:r>
            <a:endParaRPr/>
          </a:p>
        </p:txBody>
      </p:sp>
      <p:sp>
        <p:nvSpPr>
          <p:cNvPr id="154" name="Google Shape;154;p11"/>
          <p:cNvSpPr/>
          <p:nvPr/>
        </p:nvSpPr>
        <p:spPr>
          <a:xfrm>
            <a:off x="6683931" y="3195650"/>
            <a:ext cx="3830100" cy="2570700"/>
          </a:xfrm>
          <a:prstGeom prst="roundRect">
            <a:avLst>
              <a:gd fmla="val 16667" name="adj"/>
            </a:avLst>
          </a:prstGeom>
          <a:solidFill>
            <a:schemeClr val="accent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E" sz="2400">
                <a:solidFill>
                  <a:schemeClr val="lt1"/>
                </a:solidFill>
                <a:latin typeface="Times New Roman"/>
                <a:ea typeface="Times New Roman"/>
                <a:cs typeface="Times New Roman"/>
                <a:sym typeface="Times New Roman"/>
              </a:rPr>
              <a:t>Endothermic</a:t>
            </a:r>
            <a:r>
              <a:rPr lang="en-IE" sz="2400">
                <a:solidFill>
                  <a:schemeClr val="lt1"/>
                </a:solidFill>
                <a:latin typeface="Times New Roman"/>
                <a:ea typeface="Times New Roman"/>
                <a:cs typeface="Times New Roman"/>
                <a:sym typeface="Times New Roman"/>
              </a:rPr>
              <a:t>: </a:t>
            </a:r>
            <a:endParaRPr/>
          </a:p>
          <a:p>
            <a:pPr indent="0" lvl="0" marL="0" marR="0" rtl="0" algn="ctr">
              <a:spcBef>
                <a:spcPts val="0"/>
              </a:spcBef>
              <a:spcAft>
                <a:spcPts val="0"/>
              </a:spcAft>
              <a:buNone/>
            </a:pPr>
            <a:r>
              <a:rPr lang="en-IE" sz="2400">
                <a:solidFill>
                  <a:schemeClr val="lt1"/>
                </a:solidFill>
                <a:latin typeface="Times New Roman"/>
                <a:ea typeface="Times New Roman"/>
                <a:cs typeface="Times New Roman"/>
                <a:sym typeface="Times New Roman"/>
              </a:rPr>
              <a:t>A process that involves </a:t>
            </a:r>
            <a:r>
              <a:rPr lang="en-IE" sz="2400" u="sng">
                <a:solidFill>
                  <a:schemeClr val="lt1"/>
                </a:solidFill>
                <a:latin typeface="Times New Roman"/>
                <a:ea typeface="Times New Roman"/>
                <a:cs typeface="Times New Roman"/>
                <a:sym typeface="Times New Roman"/>
              </a:rPr>
              <a:t>heat being taken in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2022-09-09T13:24:34Z</dcterms:created>
  <dc:creator>erika foran</dc:creator>
</cp:coreProperties>
</file>